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36"/>
  </p:notesMasterIdLst>
  <p:handoutMasterIdLst>
    <p:handoutMasterId r:id="rId37"/>
  </p:handoutMasterIdLst>
  <p:sldIdLst>
    <p:sldId id="352" r:id="rId2"/>
    <p:sldId id="296" r:id="rId3"/>
    <p:sldId id="272" r:id="rId4"/>
    <p:sldId id="298" r:id="rId5"/>
    <p:sldId id="370" r:id="rId6"/>
    <p:sldId id="371" r:id="rId7"/>
    <p:sldId id="307" r:id="rId8"/>
    <p:sldId id="309" r:id="rId9"/>
    <p:sldId id="310" r:id="rId10"/>
    <p:sldId id="311" r:id="rId11"/>
    <p:sldId id="312" r:id="rId12"/>
    <p:sldId id="313" r:id="rId13"/>
    <p:sldId id="280" r:id="rId14"/>
    <p:sldId id="323" r:id="rId15"/>
    <p:sldId id="324" r:id="rId16"/>
    <p:sldId id="385" r:id="rId17"/>
    <p:sldId id="330" r:id="rId18"/>
    <p:sldId id="283" r:id="rId19"/>
    <p:sldId id="325" r:id="rId20"/>
    <p:sldId id="326" r:id="rId21"/>
    <p:sldId id="355" r:id="rId22"/>
    <p:sldId id="356" r:id="rId23"/>
    <p:sldId id="357" r:id="rId24"/>
    <p:sldId id="358" r:id="rId25"/>
    <p:sldId id="362" r:id="rId26"/>
    <p:sldId id="372" r:id="rId27"/>
    <p:sldId id="375" r:id="rId28"/>
    <p:sldId id="376" r:id="rId29"/>
    <p:sldId id="383" r:id="rId30"/>
    <p:sldId id="384" r:id="rId31"/>
    <p:sldId id="377" r:id="rId32"/>
    <p:sldId id="379" r:id="rId33"/>
    <p:sldId id="380" r:id="rId34"/>
    <p:sldId id="271" r:id="rId35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46" autoAdjust="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35EA6-3660-47CD-85D0-3E11F8F46810}" type="datetimeFigureOut">
              <a:rPr lang="ko-KR" altLang="en-US" smtClean="0"/>
              <a:t>2013-05-28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A2B04-90BA-4C8A-8978-A8B2909E743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E7828-8F83-408D-98B7-ABE48D51FEB9}" type="datetimeFigureOut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97A8-6462-4FB3-8C66-8C56FD546C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9263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897A8-6462-4FB3-8C66-8C56FD546CC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4D4FD-B435-4AED-8ADE-4321DF10247F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D79F6-FF42-4A86-A242-778B1EDDB351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581DD-59B3-4FD0-AAE3-B281A551E551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6174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>
              <a:defRPr b="1" cap="none" spc="0">
                <a:ln w="50800"/>
                <a:solidFill>
                  <a:schemeClr val="bg1">
                    <a:shade val="50000"/>
                  </a:schemeClr>
                </a:solidFill>
                <a:effectLst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A5B4-76DF-46E3-8F27-889BF9E7C9F9}" type="datetimeFigureOut">
              <a:rPr lang="ko-KR" altLang="en-US"/>
              <a:pPr>
                <a:defRPr/>
              </a:pPr>
              <a:t>2013-05-28</a:t>
            </a:fld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A4C3-C40D-44AE-838E-71C15DDCB8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6880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F94EE-2782-49AF-BCFF-7D6F22826BE7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E67D9-E635-4298-92C6-130367956AD4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DEF2B-2DC8-4259-9686-63EF33AA2D8C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769E3-DE08-4178-B505-FABB0706BAFB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50511-6050-4265-97E6-56597FA1E603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BA1B8-E4B8-439D-B28F-3191EBA3CCE3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91C1E-1722-4439-9041-E5E05A35B627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BF212-8914-414B-922C-144D42D8377B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E77383-EF0D-42B4-B386-6766CBA2C0D2}" type="datetime1">
              <a:rPr lang="ko-KR" altLang="en-US" smtClean="0"/>
              <a:pPr/>
              <a:t>2013-05-28</a:t>
            </a:fld>
            <a:endParaRPr lang="ko-KR" alt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DB73B4-460B-490E-A51C-782C0F251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9458" y="980728"/>
            <a:ext cx="7776864" cy="1800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err="1" smtClean="0"/>
              <a:t>주민참여예산제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smtClean="0"/>
              <a:t>시행현황과 사례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7492" y="4797152"/>
            <a:ext cx="7200800" cy="1152128"/>
          </a:xfrm>
        </p:spPr>
        <p:txBody>
          <a:bodyPr>
            <a:normAutofit/>
          </a:bodyPr>
          <a:lstStyle/>
          <a:p>
            <a:endParaRPr lang="en-US" altLang="ko-KR" sz="2400" dirty="0" smtClean="0"/>
          </a:p>
          <a:p>
            <a:pPr lvl="1" algn="r"/>
            <a:r>
              <a:rPr lang="ko-KR" altLang="en-US" dirty="0" smtClean="0"/>
              <a:t>최인욱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좋은예산센터</a:t>
            </a:r>
            <a:r>
              <a:rPr lang="ko-KR" altLang="en-US" dirty="0" smtClean="0"/>
              <a:t> 사무국장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Picture 2" descr="D:\센터운영\진행\좋은예산센터 로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78" y="3573016"/>
            <a:ext cx="2232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01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3100" dirty="0" smtClean="0"/>
              <a:t>연구회</a:t>
            </a:r>
            <a:endParaRPr lang="en-US" altLang="ko-KR" sz="31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/>
              <a:t>참여예산 </a:t>
            </a:r>
            <a:r>
              <a:rPr lang="ko-KR" altLang="en-US" sz="2600" dirty="0" smtClean="0"/>
              <a:t>진행과정 평가</a:t>
            </a:r>
            <a:r>
              <a:rPr lang="en-US" altLang="ko-KR" sz="2600" dirty="0" smtClean="0"/>
              <a:t>,</a:t>
            </a:r>
            <a:r>
              <a:rPr lang="ko-KR" altLang="en-US" sz="2600" dirty="0" smtClean="0"/>
              <a:t> </a:t>
            </a:r>
            <a:r>
              <a:rPr lang="ko-KR" altLang="en-US" sz="2600" dirty="0"/>
              <a:t>발전방안을 </a:t>
            </a:r>
            <a:r>
              <a:rPr lang="ko-KR" altLang="en-US" sz="2600" dirty="0" smtClean="0"/>
              <a:t>제시 등 역할 하는 지원기구</a:t>
            </a:r>
            <a:endParaRPr lang="en-US" altLang="ko-KR" sz="2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/>
              <a:t>주</a:t>
            </a:r>
            <a:r>
              <a:rPr lang="ko-KR" altLang="en-US" sz="2600" dirty="0" smtClean="0"/>
              <a:t>로 </a:t>
            </a:r>
            <a:r>
              <a:rPr lang="ko-KR" altLang="en-US" sz="2600" dirty="0"/>
              <a:t>전문가와 시민운동가 등으로 </a:t>
            </a:r>
            <a:r>
              <a:rPr lang="ko-KR" altLang="en-US" sz="2600" dirty="0" smtClean="0"/>
              <a:t>구성됨</a:t>
            </a:r>
            <a:r>
              <a:rPr lang="en-US" altLang="ko-KR" sz="2600" dirty="0" smtClean="0"/>
              <a:t>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아직 설치하지 않는 지역이 많지만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원활한 </a:t>
            </a:r>
            <a:r>
              <a:rPr lang="ko-KR" altLang="en-US" sz="2600" dirty="0"/>
              <a:t>민관협력과 장기적</a:t>
            </a:r>
            <a:r>
              <a:rPr lang="en-US" altLang="ko-KR" sz="2600" dirty="0"/>
              <a:t>·</a:t>
            </a:r>
            <a:r>
              <a:rPr lang="ko-KR" altLang="en-US" sz="2600" dirty="0"/>
              <a:t>체계적인 기획</a:t>
            </a:r>
            <a:r>
              <a:rPr lang="en-US" altLang="ko-KR" sz="2600" dirty="0"/>
              <a:t>·</a:t>
            </a:r>
            <a:r>
              <a:rPr lang="ko-KR" altLang="en-US" sz="2600" dirty="0"/>
              <a:t>평가 등을 위해 유용한 기구로 </a:t>
            </a:r>
            <a:r>
              <a:rPr lang="ko-KR" altLang="en-US" sz="2600" dirty="0" err="1"/>
              <a:t>평가받고</a:t>
            </a:r>
            <a:r>
              <a:rPr lang="ko-KR" altLang="en-US" sz="2600" dirty="0"/>
              <a:t> </a:t>
            </a:r>
            <a:r>
              <a:rPr lang="ko-KR" altLang="en-US" sz="2600" dirty="0" smtClean="0"/>
              <a:t>있음</a:t>
            </a:r>
            <a:r>
              <a:rPr lang="en-US" altLang="ko-KR" sz="2600" dirty="0" smtClean="0"/>
              <a:t>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대부분은 </a:t>
            </a:r>
            <a:r>
              <a:rPr lang="ko-KR" altLang="en-US" sz="2600" dirty="0"/>
              <a:t>전문적 자문기구 성격으로 운영되지만</a:t>
            </a:r>
            <a:r>
              <a:rPr lang="en-US" altLang="ko-KR" sz="2600" dirty="0"/>
              <a:t>, </a:t>
            </a:r>
            <a:r>
              <a:rPr lang="ko-KR" altLang="en-US" sz="2600" dirty="0"/>
              <a:t>일부 </a:t>
            </a:r>
            <a:r>
              <a:rPr lang="ko-KR" altLang="en-US" sz="2600" dirty="0" smtClean="0"/>
              <a:t>지역에선 </a:t>
            </a:r>
            <a:r>
              <a:rPr lang="ko-KR" altLang="en-US" sz="2600" dirty="0"/>
              <a:t>실무 추진주체로서 적극적 기능을 수행하는 경우도 </a:t>
            </a:r>
            <a:r>
              <a:rPr lang="ko-KR" altLang="en-US" sz="2600" dirty="0" smtClean="0"/>
              <a:t>있음</a:t>
            </a:r>
            <a:endParaRPr lang="en-US" altLang="ko-KR" sz="2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6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3100" dirty="0" smtClean="0"/>
              <a:t>민관</a:t>
            </a:r>
            <a:r>
              <a:rPr lang="en-US" altLang="ko-KR" sz="3100" dirty="0" smtClean="0"/>
              <a:t>(</a:t>
            </a:r>
            <a:r>
              <a:rPr lang="ko-KR" altLang="en-US" sz="3100" dirty="0" smtClean="0"/>
              <a:t>조정</a:t>
            </a:r>
            <a:r>
              <a:rPr lang="en-US" altLang="ko-KR" sz="3100" dirty="0" smtClean="0"/>
              <a:t>)</a:t>
            </a:r>
            <a:r>
              <a:rPr lang="ko-KR" altLang="en-US" sz="3100" dirty="0" smtClean="0"/>
              <a:t>협의회</a:t>
            </a:r>
            <a:endParaRPr lang="en-US" altLang="ko-KR" sz="3100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일부 지역에서 운영되는 최종 예산안 결정기구</a:t>
            </a:r>
            <a:endParaRPr lang="en-US" altLang="ko-KR" sz="2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주민위원회 대표와 단체장</a:t>
            </a:r>
            <a:r>
              <a:rPr lang="en-US" altLang="ko-KR" sz="2600" dirty="0"/>
              <a:t> </a:t>
            </a:r>
            <a:r>
              <a:rPr lang="ko-KR" altLang="en-US" sz="2600" dirty="0" smtClean="0"/>
              <a:t>및 간부공무원으로 구성</a:t>
            </a:r>
            <a:endParaRPr lang="en-US" altLang="ko-KR" sz="2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주민위원회와 </a:t>
            </a:r>
            <a:r>
              <a:rPr lang="ko-KR" altLang="en-US" sz="2600" dirty="0" err="1" smtClean="0"/>
              <a:t>옥상옥</a:t>
            </a:r>
            <a:r>
              <a:rPr lang="ko-KR" altLang="en-US" sz="2600" dirty="0" smtClean="0"/>
              <a:t> 문제 등 있어 최근엔 설치하지 않는 경우 대부분</a:t>
            </a:r>
            <a:endParaRPr lang="en-US" altLang="ko-KR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134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시행과정</a:t>
            </a:r>
          </a:p>
          <a:p>
            <a:endParaRPr lang="en-US" altLang="ko-KR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참여예산교육 실시</a:t>
            </a:r>
            <a:r>
              <a:rPr lang="en-US" altLang="ko-KR" sz="2200" dirty="0" smtClean="0"/>
              <a:t>: </a:t>
            </a:r>
            <a:r>
              <a:rPr lang="ko-KR" altLang="en-US" sz="2200" dirty="0" smtClean="0"/>
              <a:t>주민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참여예산위원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공무원 등</a:t>
            </a:r>
            <a:endParaRPr lang="en-US" altLang="ko-KR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위원 </a:t>
            </a:r>
            <a:r>
              <a:rPr lang="ko-KR" altLang="en-US" sz="2200" dirty="0"/>
              <a:t>공개모집 등 참여예산기구 </a:t>
            </a:r>
            <a:r>
              <a:rPr lang="ko-KR" altLang="en-US" sz="2200" dirty="0" smtClean="0"/>
              <a:t>구성</a:t>
            </a:r>
            <a:r>
              <a:rPr lang="en-US" altLang="ko-KR" sz="2200" dirty="0" smtClean="0"/>
              <a:t>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err="1" smtClean="0"/>
              <a:t>대주민</a:t>
            </a:r>
            <a:r>
              <a:rPr lang="ko-KR" altLang="en-US" sz="2200" dirty="0" smtClean="0"/>
              <a:t> </a:t>
            </a:r>
            <a:r>
              <a:rPr lang="ko-KR" altLang="en-US" sz="2200" dirty="0"/>
              <a:t>홍보 및 </a:t>
            </a:r>
            <a:r>
              <a:rPr lang="ko-KR" altLang="en-US" sz="2200" dirty="0" smtClean="0"/>
              <a:t>의견수렴</a:t>
            </a:r>
            <a:r>
              <a:rPr lang="en-US" altLang="ko-KR" sz="2200" dirty="0" smtClean="0"/>
              <a:t>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참여예산위원회 </a:t>
            </a:r>
            <a:r>
              <a:rPr lang="ko-KR" altLang="en-US" sz="2200" dirty="0"/>
              <a:t>및 지역회의의 논의</a:t>
            </a:r>
            <a:r>
              <a:rPr lang="en-US" altLang="ko-KR" sz="2200" dirty="0"/>
              <a:t>·</a:t>
            </a:r>
            <a:r>
              <a:rPr lang="ko-KR" altLang="en-US" sz="2200" dirty="0" smtClean="0"/>
              <a:t>결정</a:t>
            </a:r>
            <a:endParaRPr lang="en-US" altLang="ko-KR" sz="2200" dirty="0" smtClean="0"/>
          </a:p>
          <a:p>
            <a:pPr marL="347472" lvl="1" indent="0">
              <a:lnSpc>
                <a:spcPct val="150000"/>
              </a:lnSpc>
              <a:buNone/>
            </a:pPr>
            <a:r>
              <a:rPr lang="en-US" altLang="ko-KR" sz="2200" dirty="0" smtClean="0"/>
              <a:t>  : </a:t>
            </a:r>
            <a:r>
              <a:rPr lang="ko-KR" altLang="en-US" sz="2200" dirty="0" smtClean="0"/>
              <a:t>지역회의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참여예산위</a:t>
            </a:r>
            <a:r>
              <a:rPr lang="ko-KR" altLang="en-US" sz="2200" dirty="0"/>
              <a:t> 분과 및 전체회의 </a:t>
            </a:r>
            <a:r>
              <a:rPr lang="ko-KR" altLang="en-US" sz="2200" dirty="0" smtClean="0"/>
              <a:t>등</a:t>
            </a:r>
            <a:endParaRPr lang="en-US" altLang="ko-KR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err="1" smtClean="0"/>
              <a:t>당해연도</a:t>
            </a:r>
            <a:r>
              <a:rPr lang="ko-KR" altLang="en-US" sz="2200" dirty="0" smtClean="0"/>
              <a:t> </a:t>
            </a:r>
            <a:r>
              <a:rPr lang="ko-KR" altLang="en-US" sz="2200" dirty="0"/>
              <a:t>평가 및 차년도 계획 수립 </a:t>
            </a:r>
            <a:r>
              <a:rPr lang="ko-KR" altLang="en-US" sz="2200" dirty="0" smtClean="0"/>
              <a:t>등</a:t>
            </a:r>
            <a:endParaRPr lang="en-US" altLang="ko-KR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대규모 주민설명회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주민총회</a:t>
            </a:r>
            <a:r>
              <a:rPr lang="en-US" altLang="ko-KR" sz="2200" dirty="0"/>
              <a:t> </a:t>
            </a:r>
            <a:r>
              <a:rPr lang="ko-KR" altLang="en-US" sz="2200" dirty="0" smtClean="0"/>
              <a:t>등 시행하는 경우 있음</a:t>
            </a:r>
            <a:r>
              <a:rPr lang="en-US" altLang="ko-KR" sz="2200" dirty="0" smtClean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086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25658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참여예산 범위</a:t>
            </a:r>
          </a:p>
          <a:p>
            <a:endParaRPr lang="en-US" altLang="ko-KR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 err="1"/>
              <a:t>참여예산제</a:t>
            </a:r>
            <a:r>
              <a:rPr lang="ko-KR" altLang="en-US" sz="2600" dirty="0"/>
              <a:t> 도입 초기에는 </a:t>
            </a:r>
            <a:r>
              <a:rPr lang="ko-KR" altLang="en-US" sz="2600" dirty="0" smtClean="0"/>
              <a:t>원칙적으로 </a:t>
            </a:r>
            <a:r>
              <a:rPr lang="ko-KR" altLang="en-US" sz="2600" dirty="0"/>
              <a:t>예산 </a:t>
            </a:r>
            <a:r>
              <a:rPr lang="ko-KR" altLang="en-US" sz="2600" dirty="0" smtClean="0"/>
              <a:t>전체를 범위로 했음</a:t>
            </a:r>
            <a:endParaRPr lang="en-US" altLang="ko-KR" sz="2600" dirty="0" smtClean="0"/>
          </a:p>
          <a:p>
            <a:pPr marL="347472" lvl="1" indent="0">
              <a:lnSpc>
                <a:spcPct val="150000"/>
              </a:lnSpc>
              <a:buNone/>
            </a:pPr>
            <a:r>
              <a:rPr lang="en-US" altLang="ko-KR" sz="2600" dirty="0" smtClean="0"/>
              <a:t>  : </a:t>
            </a:r>
            <a:r>
              <a:rPr lang="ko-KR" altLang="en-US" sz="2600" dirty="0" smtClean="0"/>
              <a:t>다만 </a:t>
            </a:r>
            <a:r>
              <a:rPr lang="ko-KR" altLang="en-US" sz="2600" dirty="0"/>
              <a:t>현실적으로 주민의 논의 자체가 어렵거나 실효성이 없는 경우</a:t>
            </a:r>
            <a:r>
              <a:rPr lang="en-US" altLang="ko-KR" sz="2600" dirty="0"/>
              <a:t>(</a:t>
            </a:r>
            <a:r>
              <a:rPr lang="ko-KR" altLang="en-US" sz="2600" dirty="0"/>
              <a:t>공무원 </a:t>
            </a:r>
            <a:endParaRPr lang="en-US" altLang="ko-KR" sz="2600" dirty="0" smtClean="0"/>
          </a:p>
          <a:p>
            <a:pPr marL="347472" lvl="1" indent="0">
              <a:lnSpc>
                <a:spcPct val="150000"/>
              </a:lnSpc>
              <a:buNone/>
            </a:pPr>
            <a:r>
              <a:rPr lang="en-US" altLang="ko-KR" sz="2600" dirty="0"/>
              <a:t> </a:t>
            </a:r>
            <a:r>
              <a:rPr lang="en-US" altLang="ko-KR" sz="2600" dirty="0" smtClean="0"/>
              <a:t>   </a:t>
            </a:r>
            <a:r>
              <a:rPr lang="ko-KR" altLang="en-US" sz="2600" dirty="0" smtClean="0"/>
              <a:t>인건비</a:t>
            </a:r>
            <a:r>
              <a:rPr lang="en-US" altLang="ko-KR" sz="2600" dirty="0"/>
              <a:t>, </a:t>
            </a:r>
            <a:r>
              <a:rPr lang="ko-KR" altLang="en-US" sz="2600" dirty="0" smtClean="0"/>
              <a:t>법정의무지출 등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 </a:t>
            </a:r>
            <a:r>
              <a:rPr lang="ko-KR" altLang="en-US" sz="2600" dirty="0"/>
              <a:t>제외하고</a:t>
            </a:r>
            <a:r>
              <a:rPr lang="en-US" altLang="ko-KR" sz="2600" dirty="0"/>
              <a:t>, </a:t>
            </a:r>
            <a:r>
              <a:rPr lang="ko-KR" altLang="en-US" sz="2600" dirty="0"/>
              <a:t>주로 자체사업예산을 대상으로 </a:t>
            </a:r>
            <a:r>
              <a:rPr lang="ko-KR" altLang="en-US" sz="2600" dirty="0" smtClean="0"/>
              <a:t>운영</a:t>
            </a:r>
            <a:r>
              <a:rPr lang="en-US" altLang="ko-KR" sz="2600" dirty="0" smtClean="0"/>
              <a:t>   </a:t>
            </a:r>
            <a:endParaRPr lang="en-US" altLang="ko-KR" sz="2600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 smtClean="0"/>
              <a:t>2010</a:t>
            </a:r>
            <a:r>
              <a:rPr lang="ko-KR" altLang="en-US" sz="2600" dirty="0"/>
              <a:t>년 </a:t>
            </a:r>
            <a:r>
              <a:rPr lang="ko-KR" altLang="en-US" sz="2600" dirty="0" smtClean="0"/>
              <a:t>이후 명확하게 주민제안사업만을 대상으로 </a:t>
            </a:r>
            <a:r>
              <a:rPr lang="ko-KR" altLang="en-US" sz="2600" dirty="0"/>
              <a:t>하거나 아예 참여예산 규모를 일정하게 제시하는 </a:t>
            </a:r>
            <a:r>
              <a:rPr lang="ko-KR" altLang="en-US" sz="2600" dirty="0" smtClean="0"/>
              <a:t>경우</a:t>
            </a:r>
            <a:r>
              <a:rPr lang="en-US" altLang="ko-KR" sz="2600" dirty="0" smtClean="0"/>
              <a:t>(1% </a:t>
            </a:r>
            <a:r>
              <a:rPr lang="ko-KR" altLang="en-US" sz="2600" dirty="0" smtClean="0"/>
              <a:t>참여예산 등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가 나타남</a:t>
            </a:r>
            <a:endParaRPr lang="en-US" altLang="ko-KR" sz="2600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현재는 예산 </a:t>
            </a:r>
            <a:r>
              <a:rPr lang="ko-KR" altLang="en-US" sz="2600" dirty="0"/>
              <a:t>전체</a:t>
            </a:r>
            <a:r>
              <a:rPr lang="en-US" altLang="ko-KR" sz="2600" dirty="0"/>
              <a:t>(</a:t>
            </a:r>
            <a:r>
              <a:rPr lang="ko-KR" altLang="en-US" sz="2600" dirty="0"/>
              <a:t>실제로는 자체사업비 중심</a:t>
            </a:r>
            <a:r>
              <a:rPr lang="en-US" altLang="ko-KR" sz="2600" dirty="0"/>
              <a:t>)</a:t>
            </a:r>
            <a:r>
              <a:rPr lang="ko-KR" altLang="en-US" sz="2600" dirty="0"/>
              <a:t>를 대상으로 하는 경우와 </a:t>
            </a:r>
            <a:endParaRPr lang="en-US" altLang="ko-KR" sz="2600" dirty="0" smtClean="0"/>
          </a:p>
          <a:p>
            <a:pPr marL="347472" lvl="1" indent="0">
              <a:lnSpc>
                <a:spcPct val="150000"/>
              </a:lnSpc>
              <a:buNone/>
            </a:pPr>
            <a:r>
              <a:rPr lang="ko-KR" altLang="en-US" sz="2600" dirty="0" smtClean="0"/>
              <a:t>   주민제안</a:t>
            </a:r>
            <a:r>
              <a:rPr lang="en-US" altLang="ko-KR" sz="2600" dirty="0"/>
              <a:t>+</a:t>
            </a:r>
            <a:r>
              <a:rPr lang="ko-KR" altLang="en-US" sz="2600" dirty="0"/>
              <a:t>행정 내부 예산요구 일부</a:t>
            </a:r>
            <a:r>
              <a:rPr lang="en-US" altLang="ko-KR" sz="2600" dirty="0"/>
              <a:t>(</a:t>
            </a:r>
            <a:r>
              <a:rPr lang="ko-KR" altLang="en-US" sz="2600" dirty="0"/>
              <a:t>신규사업 등</a:t>
            </a:r>
            <a:r>
              <a:rPr lang="en-US" altLang="ko-KR" sz="2600" dirty="0"/>
              <a:t>)</a:t>
            </a:r>
            <a:r>
              <a:rPr lang="ko-KR" altLang="en-US" sz="2600" dirty="0"/>
              <a:t>를 대상으로 하는 경우</a:t>
            </a:r>
            <a:r>
              <a:rPr lang="en-US" altLang="ko-KR" sz="2600" dirty="0"/>
              <a:t>, </a:t>
            </a:r>
            <a:endParaRPr lang="en-US" altLang="ko-KR" sz="2600" dirty="0" smtClean="0"/>
          </a:p>
          <a:p>
            <a:pPr marL="347472" lvl="1" indent="0">
              <a:lnSpc>
                <a:spcPct val="150000"/>
              </a:lnSpc>
              <a:buNone/>
            </a:pPr>
            <a:r>
              <a:rPr lang="ko-KR" altLang="en-US" sz="2600" dirty="0" smtClean="0"/>
              <a:t>   주민제안만을 </a:t>
            </a:r>
            <a:r>
              <a:rPr lang="ko-KR" altLang="en-US" sz="2600" dirty="0"/>
              <a:t>대상으로 하는 경우 등 </a:t>
            </a:r>
            <a:r>
              <a:rPr lang="en-US" altLang="ko-KR" sz="2600" dirty="0"/>
              <a:t>3</a:t>
            </a:r>
            <a:r>
              <a:rPr lang="ko-KR" altLang="en-US" sz="2600" dirty="0"/>
              <a:t>가지 </a:t>
            </a:r>
            <a:r>
              <a:rPr lang="ko-KR" altLang="en-US" sz="2600" dirty="0" smtClean="0"/>
              <a:t>유형이 있음</a:t>
            </a:r>
            <a:endParaRPr lang="en-US" altLang="ko-KR" sz="2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200" dirty="0" smtClean="0"/>
          </a:p>
          <a:p>
            <a:pPr>
              <a:buFont typeface="Wingdings" pitchFamily="2" charset="2"/>
              <a:buChar char="l"/>
            </a:pPr>
            <a:r>
              <a:rPr lang="ko-KR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참여예산 </a:t>
            </a:r>
            <a:r>
              <a:rPr lang="ko-KR" alt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반영규모</a:t>
            </a:r>
            <a:endParaRPr lang="ko-KR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/>
              <a:t>지역마다 대상예산의 범위</a:t>
            </a:r>
            <a:r>
              <a:rPr lang="en-US" altLang="ko-KR" sz="2600" dirty="0"/>
              <a:t>, </a:t>
            </a:r>
            <a:r>
              <a:rPr lang="ko-KR" altLang="en-US" sz="2600" dirty="0"/>
              <a:t>결정방식 등이 달라 </a:t>
            </a:r>
            <a:r>
              <a:rPr lang="ko-KR" altLang="en-US" sz="2600" dirty="0" smtClean="0"/>
              <a:t>정확한 비교 파악 어려움</a:t>
            </a:r>
            <a:r>
              <a:rPr lang="en-US" altLang="ko-KR" sz="2600" dirty="0" smtClean="0"/>
              <a:t>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대체로 일반회계 전체 예산의 </a:t>
            </a:r>
            <a:r>
              <a:rPr lang="en-US" altLang="ko-KR" sz="2600" dirty="0" smtClean="0"/>
              <a:t>1% </a:t>
            </a:r>
            <a:r>
              <a:rPr lang="ko-KR" altLang="en-US" sz="2600" dirty="0" smtClean="0"/>
              <a:t>내외의 반영규모를 나타내고 있음</a:t>
            </a:r>
            <a:endParaRPr lang="en-US" altLang="ko-KR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516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86409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ko-KR" altLang="en-US" dirty="0" smtClean="0"/>
              <a:t>다른 지역 사례에서 배우자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 서대문구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(2011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총리상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dirty="0"/>
              <a:t>주민강사 양성교육</a:t>
            </a:r>
            <a:r>
              <a:rPr lang="en-US" altLang="ko-KR" dirty="0"/>
              <a:t>,</a:t>
            </a:r>
            <a:r>
              <a:rPr lang="ko-KR" altLang="en-US" dirty="0"/>
              <a:t> 자발적 </a:t>
            </a:r>
            <a:r>
              <a:rPr lang="ko-KR" altLang="en-US" dirty="0" smtClean="0"/>
              <a:t>주민모임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서주참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활동</a:t>
            </a:r>
            <a:endParaRPr lang="en-US" altLang="ko-KR" dirty="0"/>
          </a:p>
          <a:p>
            <a:pPr lvl="1"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 은평구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(2012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대통령상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dirty="0" smtClean="0"/>
              <a:t>종합적 주민참여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주요사업 주민검토 의무화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주민총회</a:t>
            </a: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서울시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광역자치단체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dirty="0" smtClean="0"/>
              <a:t>광역 최초 적극 시행</a:t>
            </a:r>
            <a:r>
              <a:rPr lang="en-US" altLang="ko-KR" dirty="0" smtClean="0"/>
              <a:t>, ‘</a:t>
            </a:r>
            <a:r>
              <a:rPr lang="ko-KR" altLang="en-US" dirty="0" err="1" smtClean="0"/>
              <a:t>나가수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식 참여예산한마당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959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 서대문구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(2011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총리상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Font typeface="Wingdings" pitchFamily="2" charset="2"/>
              <a:buChar char="v"/>
            </a:pPr>
            <a:endParaRPr lang="en-US" altLang="ko-KR" dirty="0" smtClean="0"/>
          </a:p>
          <a:p>
            <a:pPr lvl="1">
              <a:buFont typeface="Wingdings" pitchFamily="2" charset="2"/>
              <a:buChar char="v"/>
            </a:pPr>
            <a:r>
              <a:rPr lang="ko-KR" altLang="en-US" dirty="0" smtClean="0"/>
              <a:t>주민강사 양성교육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en-US" altLang="ko-KR" dirty="0" smtClean="0"/>
              <a:t>2011 </a:t>
            </a:r>
            <a:r>
              <a:rPr lang="ko-KR" altLang="en-US" dirty="0" smtClean="0"/>
              <a:t>참여예산학교에 주민강사 양성과정 개설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기본교육</a:t>
            </a:r>
            <a:r>
              <a:rPr lang="en-US" altLang="ko-KR" dirty="0" smtClean="0"/>
              <a:t>(4</a:t>
            </a:r>
            <a:r>
              <a:rPr lang="ko-KR" altLang="en-US" dirty="0" smtClean="0"/>
              <a:t>강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이수자 중 희망자 대상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강 심층교육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교육 수료자는 지역회의 등에 주민강사로 출강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지역주민 스스로 주체적 운영 및 전파 목적</a:t>
            </a:r>
            <a:endParaRPr lang="en-US" altLang="ko-KR" dirty="0" smtClean="0"/>
          </a:p>
          <a:p>
            <a:pPr lvl="1">
              <a:buFont typeface="Wingdings" pitchFamily="2" charset="2"/>
              <a:buChar char="v"/>
            </a:pPr>
            <a:endParaRPr lang="en-US" altLang="ko-KR" dirty="0" smtClean="0"/>
          </a:p>
          <a:p>
            <a:pPr lvl="1">
              <a:buFont typeface="Wingdings" pitchFamily="2" charset="2"/>
              <a:buChar char="v"/>
            </a:pPr>
            <a:r>
              <a:rPr lang="ko-KR" altLang="en-US" dirty="0" smtClean="0"/>
              <a:t>자발적 </a:t>
            </a:r>
            <a:r>
              <a:rPr lang="ko-KR" altLang="en-US" dirty="0"/>
              <a:t>주민모임</a:t>
            </a:r>
            <a:r>
              <a:rPr lang="en-US" altLang="ko-KR" dirty="0"/>
              <a:t>(</a:t>
            </a:r>
            <a:r>
              <a:rPr lang="ko-KR" altLang="en-US" dirty="0" err="1"/>
              <a:t>서주참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ko-KR" altLang="en-US" dirty="0" smtClean="0"/>
              <a:t>활동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참여예산학교 수료자 정보공유 인터넷 카페로 시작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참여예산 참여자 친목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홍보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발전방안 모색 활동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참여예산 운영 기획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평가토론회 주관 등 주체적 활동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en-US" altLang="ko-KR" dirty="0" smtClean="0"/>
              <a:t>2012</a:t>
            </a:r>
            <a:r>
              <a:rPr lang="ko-KR" altLang="en-US" dirty="0" smtClean="0"/>
              <a:t>년 구청 등록 커뮤니티로 발전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조례에 명시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5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256584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ko-KR" altLang="en-US" dirty="0" err="1" smtClean="0"/>
              <a:t>서주참</a:t>
            </a:r>
            <a:r>
              <a:rPr lang="en-US" altLang="ko-KR" dirty="0" smtClean="0"/>
              <a:t>(</a:t>
            </a:r>
            <a:r>
              <a:rPr lang="ko-KR" altLang="en-US" dirty="0" smtClean="0"/>
              <a:t>서대문주민참여예산모임</a:t>
            </a:r>
            <a:r>
              <a:rPr lang="en-US" altLang="ko-KR" dirty="0" smtClean="0"/>
              <a:t>)</a:t>
            </a:r>
            <a:r>
              <a:rPr lang="ko-KR" altLang="en-US" dirty="0" smtClean="0"/>
              <a:t> 활동 모습 </a:t>
            </a:r>
            <a:r>
              <a:rPr lang="en-US" altLang="ko-KR" sz="1200" b="1" dirty="0" smtClean="0"/>
              <a:t>&lt;</a:t>
            </a:r>
            <a:r>
              <a:rPr lang="ko-KR" altLang="en-US" sz="1200" b="1" dirty="0" smtClean="0"/>
              <a:t>자료</a:t>
            </a:r>
            <a:r>
              <a:rPr lang="en-US" altLang="ko-KR" sz="1200" b="1" dirty="0" smtClean="0"/>
              <a:t>: </a:t>
            </a:r>
            <a:r>
              <a:rPr lang="ko-KR" altLang="en-US" sz="1200" b="1" dirty="0" err="1" smtClean="0"/>
              <a:t>서주참</a:t>
            </a:r>
            <a:r>
              <a:rPr lang="en-US" altLang="ko-KR" sz="1200" b="1" dirty="0" smtClean="0"/>
              <a:t>&gt;</a:t>
            </a:r>
            <a:endParaRPr lang="en-US" altLang="ko-KR" sz="12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14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42439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613" y="1307876"/>
            <a:ext cx="3147414" cy="197710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879" y="1307876"/>
            <a:ext cx="3816424" cy="2541798"/>
          </a:xfrm>
          <a:prstGeom prst="rect">
            <a:avLst/>
          </a:prstGeom>
        </p:spPr>
      </p:pic>
      <p:pic>
        <p:nvPicPr>
          <p:cNvPr id="17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2880320" cy="21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67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040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400" dirty="0" smtClean="0"/>
              <a:t>서대문 주민위원이 본 성공조건</a:t>
            </a:r>
            <a:endParaRPr lang="en-US" altLang="ko-KR" sz="2400" dirty="0"/>
          </a:p>
          <a:p>
            <a:pPr marL="569214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000" dirty="0" smtClean="0">
                <a:latin typeface="+mn-ea"/>
              </a:rPr>
              <a:t>자발적 </a:t>
            </a:r>
            <a:r>
              <a:rPr lang="ko-KR" altLang="en-US" sz="2000" dirty="0">
                <a:latin typeface="+mn-ea"/>
              </a:rPr>
              <a:t>참여의 동력 </a:t>
            </a:r>
            <a:r>
              <a:rPr lang="en-US" altLang="ko-KR" sz="2000" dirty="0" smtClean="0">
                <a:latin typeface="+mn-ea"/>
              </a:rPr>
              <a:t>- </a:t>
            </a:r>
            <a:r>
              <a:rPr lang="ko-KR" altLang="en-US" sz="2000" dirty="0" smtClean="0">
                <a:latin typeface="+mn-ea"/>
              </a:rPr>
              <a:t>신뢰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정보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소통</a:t>
            </a:r>
            <a:r>
              <a:rPr lang="en-US" altLang="ko-KR" sz="2000" dirty="0" smtClean="0">
                <a:latin typeface="+mn-ea"/>
              </a:rPr>
              <a:t> 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69214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000" dirty="0" smtClean="0">
                <a:latin typeface="+mn-ea"/>
              </a:rPr>
              <a:t>성공조건 </a:t>
            </a:r>
            <a:r>
              <a:rPr lang="ko-KR" altLang="en-US" sz="2000" dirty="0">
                <a:latin typeface="+mn-ea"/>
              </a:rPr>
              <a:t>다섯 가지 </a:t>
            </a:r>
            <a:endParaRPr lang="en-US" altLang="ko-KR" sz="2000" dirty="0" smtClean="0">
              <a:latin typeface="+mn-ea"/>
            </a:endParaRPr>
          </a:p>
          <a:p>
            <a:pPr marL="521208" lvl="2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① </a:t>
            </a:r>
            <a:r>
              <a:rPr lang="ko-KR" altLang="en-US" sz="2000" dirty="0">
                <a:latin typeface="+mn-ea"/>
              </a:rPr>
              <a:t>동등한 개방 </a:t>
            </a:r>
            <a:r>
              <a:rPr lang="en-US" altLang="ko-KR" sz="2000" dirty="0" smtClean="0">
                <a:latin typeface="+mn-ea"/>
              </a:rPr>
              <a:t> </a:t>
            </a:r>
          </a:p>
          <a:p>
            <a:pPr marL="521208" lvl="2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② </a:t>
            </a:r>
            <a:r>
              <a:rPr lang="ko-KR" altLang="en-US" sz="2000" dirty="0">
                <a:latin typeface="+mn-ea"/>
              </a:rPr>
              <a:t>스스로를 평가하라 </a:t>
            </a:r>
            <a:r>
              <a:rPr lang="en-US" altLang="ko-KR" sz="2000" dirty="0" smtClean="0">
                <a:latin typeface="+mn-ea"/>
              </a:rPr>
              <a:t> </a:t>
            </a:r>
          </a:p>
          <a:p>
            <a:pPr marL="521208" lvl="2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③ </a:t>
            </a:r>
            <a:r>
              <a:rPr lang="ko-KR" altLang="en-US" sz="2000" dirty="0">
                <a:latin typeface="+mn-ea"/>
              </a:rPr>
              <a:t>끈끈하게 만나고 얘기하자 </a:t>
            </a:r>
            <a:r>
              <a:rPr lang="en-US" altLang="ko-KR" sz="2000" dirty="0" smtClean="0">
                <a:latin typeface="+mn-ea"/>
              </a:rPr>
              <a:t> </a:t>
            </a:r>
          </a:p>
          <a:p>
            <a:pPr marL="521208" lvl="2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④ </a:t>
            </a:r>
            <a:r>
              <a:rPr lang="ko-KR" altLang="en-US" sz="2000" dirty="0">
                <a:latin typeface="+mn-ea"/>
              </a:rPr>
              <a:t>분위기로 이기심을 누르자 </a:t>
            </a:r>
            <a:r>
              <a:rPr lang="en-US" altLang="ko-KR" sz="2000" dirty="0" smtClean="0">
                <a:latin typeface="+mn-ea"/>
              </a:rPr>
              <a:t>  </a:t>
            </a:r>
          </a:p>
          <a:p>
            <a:pPr marL="521208" lvl="2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⑤ </a:t>
            </a:r>
            <a:r>
              <a:rPr lang="ko-KR" altLang="en-US" sz="2000" dirty="0">
                <a:latin typeface="+mn-ea"/>
              </a:rPr>
              <a:t>부족한 대로 한걸음씩 나간다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240" y="2996952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5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229600" cy="5256585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en-US" altLang="ko-KR" sz="2600" dirty="0" smtClean="0"/>
              <a:t>2012</a:t>
            </a:r>
            <a:r>
              <a:rPr lang="ko-KR" altLang="en-US" sz="2600" dirty="0" smtClean="0"/>
              <a:t>년 서대문의 변화</a:t>
            </a:r>
            <a:endParaRPr lang="en-US" altLang="ko-KR" sz="2600" dirty="0"/>
          </a:p>
          <a:p>
            <a:pPr lvl="2">
              <a:buFont typeface="Arial" pitchFamily="34" charset="0"/>
              <a:buChar char="•"/>
            </a:pPr>
            <a:endParaRPr lang="en-US" altLang="ko-KR" dirty="0" smtClean="0"/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주민위원회 </a:t>
            </a:r>
            <a:r>
              <a:rPr lang="ko-KR" altLang="en-US" dirty="0"/>
              <a:t>확대 </a:t>
            </a:r>
            <a:r>
              <a:rPr lang="en-US" altLang="ko-KR" dirty="0"/>
              <a:t>– 30</a:t>
            </a:r>
            <a:r>
              <a:rPr lang="ko-KR" altLang="en-US" dirty="0"/>
              <a:t>명 이내에서 </a:t>
            </a:r>
            <a:r>
              <a:rPr lang="en-US" altLang="ko-KR" dirty="0"/>
              <a:t>40~100</a:t>
            </a:r>
            <a:r>
              <a:rPr lang="ko-KR" altLang="en-US" dirty="0" smtClean="0"/>
              <a:t>명으로</a:t>
            </a:r>
            <a:endParaRPr lang="en-US" altLang="ko-KR" dirty="0" smtClean="0"/>
          </a:p>
          <a:p>
            <a:pPr marL="841248" lvl="3" indent="0">
              <a:lnSpc>
                <a:spcPct val="150000"/>
              </a:lnSpc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주민위원 구성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동별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분야별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명씩 선출 </a:t>
            </a:r>
            <a:r>
              <a:rPr lang="en-US" altLang="ko-KR" dirty="0" smtClean="0"/>
              <a:t>16</a:t>
            </a:r>
            <a:r>
              <a:rPr lang="ko-KR" altLang="en-US" dirty="0" smtClean="0"/>
              <a:t>명</a:t>
            </a:r>
            <a:r>
              <a:rPr lang="en-US" altLang="ko-KR" dirty="0" smtClean="0"/>
              <a:t>+</a:t>
            </a:r>
            <a:r>
              <a:rPr lang="ko-KR" altLang="en-US" dirty="0" smtClean="0"/>
              <a:t>공개모집</a:t>
            </a:r>
            <a:endParaRPr lang="en-US" altLang="ko-KR" dirty="0" smtClean="0"/>
          </a:p>
          <a:p>
            <a:pPr marL="841248" lvl="3" indent="0">
              <a:lnSpc>
                <a:spcPct val="150000"/>
              </a:lnSpc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주민위원 예비선정</a:t>
            </a:r>
            <a:r>
              <a:rPr lang="en-US" altLang="ko-KR" dirty="0" smtClean="0"/>
              <a:t>(50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  <a:r>
              <a:rPr lang="ko-KR" altLang="en-US" dirty="0" smtClean="0"/>
              <a:t> 후 교육 이수자 </a:t>
            </a:r>
            <a:r>
              <a:rPr lang="en-US" altLang="ko-KR" dirty="0" smtClean="0"/>
              <a:t>43</a:t>
            </a:r>
            <a:r>
              <a:rPr lang="ko-KR" altLang="en-US" dirty="0" smtClean="0"/>
              <a:t>명 위촉</a:t>
            </a:r>
            <a:endParaRPr lang="en-US" altLang="ko-KR" dirty="0" smtClean="0"/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분야별 </a:t>
            </a:r>
            <a:r>
              <a:rPr lang="ko-KR" altLang="en-US" dirty="0"/>
              <a:t>회의 신설 </a:t>
            </a:r>
            <a:r>
              <a:rPr lang="en-US" altLang="ko-KR" dirty="0"/>
              <a:t>– </a:t>
            </a:r>
            <a:r>
              <a:rPr lang="ko-KR" altLang="en-US" dirty="0"/>
              <a:t>장애복지</a:t>
            </a:r>
            <a:r>
              <a:rPr lang="en-US" altLang="ko-KR" dirty="0"/>
              <a:t>, </a:t>
            </a:r>
            <a:r>
              <a:rPr lang="ko-KR" altLang="en-US" dirty="0"/>
              <a:t>여성</a:t>
            </a:r>
            <a:r>
              <a:rPr lang="en-US" altLang="ko-KR" dirty="0"/>
              <a:t>, </a:t>
            </a:r>
            <a:r>
              <a:rPr lang="ko-KR" altLang="en-US" dirty="0"/>
              <a:t>교육 시범운영</a:t>
            </a:r>
            <a:endParaRPr lang="en-US" altLang="ko-KR" dirty="0"/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찾아가는 예산설명회 </a:t>
            </a:r>
            <a:r>
              <a:rPr lang="en-US" altLang="ko-KR" dirty="0" smtClean="0"/>
              <a:t>- 23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1400</a:t>
            </a:r>
            <a:r>
              <a:rPr lang="ko-KR" altLang="en-US" dirty="0" smtClean="0"/>
              <a:t>여명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참여예산 </a:t>
            </a:r>
            <a:r>
              <a:rPr lang="ko-KR" altLang="en-US" dirty="0"/>
              <a:t>편성사업 관리카드 작성 및 집행결과 </a:t>
            </a:r>
            <a:r>
              <a:rPr lang="ko-KR" altLang="en-US" dirty="0" smtClean="0"/>
              <a:t>공개</a:t>
            </a:r>
            <a:endParaRPr lang="en-US" altLang="ko-KR" dirty="0" smtClean="0"/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주민모임 주도적 역할 강화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운영계획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평가 기획 주관</a:t>
            </a:r>
            <a:endParaRPr lang="en-US" altLang="ko-KR" dirty="0" smtClean="0"/>
          </a:p>
          <a:p>
            <a:pPr marL="841248" lvl="3" indent="0">
              <a:lnSpc>
                <a:spcPct val="150000"/>
              </a:lnSpc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조례에 주민모임 역할 명시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동별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분야별 회의 지원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의회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공무원과 주민간 소통 강화</a:t>
            </a:r>
            <a:endParaRPr lang="en-US" altLang="ko-KR" dirty="0" smtClean="0"/>
          </a:p>
          <a:p>
            <a:pPr marL="841248" lvl="3" indent="0">
              <a:lnSpc>
                <a:spcPct val="150000"/>
              </a:lnSpc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구의회와</a:t>
            </a:r>
            <a:r>
              <a:rPr lang="ko-KR" altLang="en-US" dirty="0" smtClean="0"/>
              <a:t> 소통 강화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간담회 등</a:t>
            </a:r>
            <a:endParaRPr lang="en-US" altLang="ko-KR" dirty="0" smtClean="0"/>
          </a:p>
          <a:p>
            <a:pPr marL="841248" lvl="3" indent="0">
              <a:lnSpc>
                <a:spcPct val="150000"/>
              </a:lnSpc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민관소통과정 워크숍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주민센터 담당자와 주민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DA4C3-C40D-44AE-838E-71C15DDCB8B7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991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 은평구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(2012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대통령상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Font typeface="Wingdings" pitchFamily="2" charset="2"/>
              <a:buChar char="v"/>
            </a:pPr>
            <a:endParaRPr lang="en-US" altLang="ko-KR" dirty="0" smtClean="0"/>
          </a:p>
          <a:p>
            <a:pPr lvl="1">
              <a:buFont typeface="Wingdings" pitchFamily="2" charset="2"/>
              <a:buChar char="v"/>
            </a:pPr>
            <a:r>
              <a:rPr lang="ko-KR" altLang="en-US" dirty="0" smtClean="0"/>
              <a:t>종합적 주민참여</a:t>
            </a:r>
            <a:endParaRPr lang="en-US" altLang="ko-KR" dirty="0"/>
          </a:p>
          <a:p>
            <a:pPr lvl="2">
              <a:buFont typeface="Arial" pitchFamily="34" charset="0"/>
              <a:buChar char="•"/>
            </a:pPr>
            <a:r>
              <a:rPr lang="en-US" altLang="ko-KR" sz="2000" dirty="0" smtClean="0"/>
              <a:t>2010</a:t>
            </a:r>
            <a:r>
              <a:rPr lang="ko-KR" altLang="en-US" sz="2000" dirty="0" err="1" smtClean="0"/>
              <a:t>년말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주민참여기본조례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제정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주민참여위원회 내 참여예산위원회 배치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err="1" smtClean="0"/>
              <a:t>참여예산위</a:t>
            </a:r>
            <a:r>
              <a:rPr lang="ko-KR" altLang="en-US" sz="2000" dirty="0" smtClean="0"/>
              <a:t> 외 </a:t>
            </a:r>
            <a:r>
              <a:rPr lang="ko-KR" altLang="en-US" sz="2000" dirty="0" err="1" smtClean="0"/>
              <a:t>운영위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정책기획위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구정평가위</a:t>
            </a:r>
            <a:r>
              <a:rPr lang="ko-KR" altLang="en-US" sz="2000" dirty="0" smtClean="0"/>
              <a:t> 연계 운영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주민참여 전반의 연계성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효과성</a:t>
            </a:r>
            <a:r>
              <a:rPr lang="ko-KR" altLang="en-US" sz="2000" dirty="0" smtClean="0"/>
              <a:t> 강화 목적</a:t>
            </a:r>
            <a:r>
              <a:rPr lang="en-US" altLang="ko-KR" sz="200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endParaRPr lang="en-US" altLang="ko-KR" sz="2000" dirty="0" smtClean="0"/>
          </a:p>
          <a:p>
            <a:pPr lvl="1">
              <a:buFont typeface="Wingdings" pitchFamily="2" charset="2"/>
              <a:buChar char="v"/>
            </a:pPr>
            <a:r>
              <a:rPr lang="ko-KR" altLang="en-US" dirty="0"/>
              <a:t>전체 예산안</a:t>
            </a:r>
            <a:r>
              <a:rPr lang="en-US" altLang="ko-KR" dirty="0"/>
              <a:t>, </a:t>
            </a:r>
            <a:r>
              <a:rPr lang="ko-KR" altLang="en-US" dirty="0"/>
              <a:t>주요사업 주민검토 의무화</a:t>
            </a:r>
            <a:endParaRPr lang="en-US" altLang="ko-KR" dirty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/>
              <a:t>일반회계 전체 예산요구 검토</a:t>
            </a:r>
            <a:r>
              <a:rPr lang="en-US" altLang="ko-KR" sz="2000" dirty="0"/>
              <a:t>(</a:t>
            </a:r>
            <a:r>
              <a:rPr lang="ko-KR" altLang="en-US" sz="2000" dirty="0"/>
              <a:t>인건비</a:t>
            </a:r>
            <a:r>
              <a:rPr lang="en-US" altLang="ko-KR" sz="2000" dirty="0"/>
              <a:t>, </a:t>
            </a:r>
            <a:r>
              <a:rPr lang="ko-KR" altLang="en-US" sz="2000" dirty="0"/>
              <a:t>보조금 제외</a:t>
            </a:r>
            <a:r>
              <a:rPr lang="en-US" altLang="ko-KR" sz="2000" dirty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altLang="ko-KR" sz="2000" dirty="0"/>
              <a:t>2011~2012 </a:t>
            </a:r>
            <a:r>
              <a:rPr lang="ko-KR" altLang="en-US" sz="2000" dirty="0"/>
              <a:t>부서 요구 중 </a:t>
            </a:r>
            <a:r>
              <a:rPr lang="en-US" altLang="ko-KR" sz="2000" dirty="0"/>
              <a:t>132</a:t>
            </a:r>
            <a:r>
              <a:rPr lang="ko-KR" altLang="en-US" sz="2000" dirty="0"/>
              <a:t>억 조정</a:t>
            </a:r>
            <a:r>
              <a:rPr lang="en-US" altLang="ko-KR" sz="2000" dirty="0"/>
              <a:t>(</a:t>
            </a:r>
            <a:r>
              <a:rPr lang="ko-KR" altLang="en-US" sz="2000" dirty="0"/>
              <a:t>추경 포함</a:t>
            </a:r>
            <a:r>
              <a:rPr lang="en-US" altLang="ko-KR" sz="2000" dirty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altLang="ko-KR" sz="2000" dirty="0"/>
              <a:t>2012</a:t>
            </a:r>
            <a:r>
              <a:rPr lang="ko-KR" altLang="en-US" sz="2000" dirty="0"/>
              <a:t>년부터 주요 사업계획 주민위원회 검토 </a:t>
            </a:r>
            <a:r>
              <a:rPr lang="ko-KR" altLang="en-US" sz="2000" dirty="0" smtClean="0"/>
              <a:t>의무화</a:t>
            </a:r>
            <a:endParaRPr lang="en-US" altLang="ko-KR" sz="2000" dirty="0" smtClean="0"/>
          </a:p>
          <a:p>
            <a:pPr marL="841248" lvl="3" indent="0">
              <a:buNone/>
            </a:pPr>
            <a:r>
              <a:rPr lang="en-US" altLang="ko-KR" sz="1700" dirty="0" smtClean="0"/>
              <a:t>- 2012. 3~10</a:t>
            </a:r>
            <a:r>
              <a:rPr lang="ko-KR" altLang="en-US" sz="1700" dirty="0" smtClean="0"/>
              <a:t>월 구청장 결재 방침서 등 </a:t>
            </a:r>
            <a:r>
              <a:rPr lang="en-US" altLang="ko-KR" sz="1700" dirty="0" smtClean="0"/>
              <a:t>150</a:t>
            </a:r>
            <a:r>
              <a:rPr lang="ko-KR" altLang="en-US" sz="1700" dirty="0" smtClean="0"/>
              <a:t>여건 검토 시행 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68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ko-KR" altLang="en-US" dirty="0" smtClean="0"/>
              <a:t>주민총회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주민제안 우선순위 결정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2">
              <a:buFont typeface="Arial" pitchFamily="34" charset="0"/>
              <a:buChar char="•"/>
            </a:pPr>
            <a:r>
              <a:rPr lang="ko-KR" altLang="en-US" sz="2000" dirty="0" smtClean="0"/>
              <a:t>지역회의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분과위 거친 주민제안 우선순위 최종 결정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en-US" altLang="ko-KR" sz="2000" dirty="0" smtClean="0"/>
              <a:t>2011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700</a:t>
            </a:r>
            <a:r>
              <a:rPr lang="ko-KR" altLang="en-US" sz="2000" dirty="0" smtClean="0"/>
              <a:t>명</a:t>
            </a:r>
            <a:r>
              <a:rPr lang="en-US" altLang="ko-KR" sz="2000" dirty="0" smtClean="0"/>
              <a:t>, 2012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1300</a:t>
            </a:r>
            <a:r>
              <a:rPr lang="ko-KR" altLang="en-US" sz="2000" dirty="0" smtClean="0"/>
              <a:t>명 참여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r>
              <a:rPr lang="en-US" altLang="ko-KR" sz="2000" dirty="0" smtClean="0"/>
              <a:t>2012</a:t>
            </a:r>
            <a:r>
              <a:rPr lang="ko-KR" altLang="en-US" sz="2000" dirty="0" smtClean="0"/>
              <a:t>년 전국 최초 </a:t>
            </a:r>
            <a:r>
              <a:rPr lang="ko-KR" altLang="en-US" sz="2000" dirty="0" err="1" smtClean="0"/>
              <a:t>모바일투표</a:t>
            </a:r>
            <a:r>
              <a:rPr lang="ko-KR" altLang="en-US" sz="2000" dirty="0" smtClean="0"/>
              <a:t> 실시</a:t>
            </a:r>
            <a:r>
              <a:rPr lang="en-US" altLang="ko-KR" sz="2000" dirty="0" smtClean="0"/>
              <a:t>(1</a:t>
            </a:r>
            <a:r>
              <a:rPr lang="ko-KR" altLang="en-US" sz="2000" dirty="0" smtClean="0"/>
              <a:t>만</a:t>
            </a:r>
            <a:r>
              <a:rPr lang="en-US" altLang="ko-KR" sz="2000" dirty="0" smtClean="0"/>
              <a:t>1000</a:t>
            </a:r>
            <a:r>
              <a:rPr lang="ko-KR" altLang="en-US" sz="2000" dirty="0" smtClean="0"/>
              <a:t>명 참여</a:t>
            </a:r>
            <a:r>
              <a:rPr lang="en-US" altLang="ko-KR" sz="2000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altLang="ko-KR" sz="2000" dirty="0" smtClean="0"/>
              <a:t>2011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20</a:t>
            </a:r>
            <a:r>
              <a:rPr lang="ko-KR" altLang="en-US" sz="2000" dirty="0" smtClean="0"/>
              <a:t>개 사업</a:t>
            </a:r>
            <a:r>
              <a:rPr lang="en-US" altLang="ko-KR" sz="2000" dirty="0" smtClean="0"/>
              <a:t>(9</a:t>
            </a:r>
            <a:r>
              <a:rPr lang="ko-KR" altLang="en-US" sz="2000" dirty="0" smtClean="0"/>
              <a:t>억</a:t>
            </a:r>
            <a:r>
              <a:rPr lang="en-US" altLang="ko-KR" sz="2000" dirty="0" smtClean="0"/>
              <a:t>), 2012</a:t>
            </a:r>
            <a:r>
              <a:rPr lang="ko-KR" altLang="en-US" sz="2000" dirty="0" smtClean="0"/>
              <a:t>년 </a:t>
            </a:r>
            <a:r>
              <a:rPr lang="en-US" altLang="ko-KR" sz="2000" dirty="0"/>
              <a:t>17</a:t>
            </a:r>
            <a:r>
              <a:rPr lang="ko-KR" altLang="en-US" sz="2000" dirty="0"/>
              <a:t>개 사업</a:t>
            </a:r>
            <a:r>
              <a:rPr lang="en-US" altLang="ko-KR" sz="2000" dirty="0"/>
              <a:t>(11</a:t>
            </a:r>
            <a:r>
              <a:rPr lang="ko-KR" altLang="en-US" sz="2000" dirty="0"/>
              <a:t>억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채택</a:t>
            </a: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endParaRPr lang="en-US" altLang="ko-KR" sz="2000" dirty="0"/>
          </a:p>
          <a:p>
            <a:pPr lvl="2">
              <a:buFont typeface="Arial" pitchFamily="34" charset="0"/>
              <a:buChar char="•"/>
            </a:pP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endParaRPr lang="en-US" altLang="ko-KR" sz="2000" dirty="0"/>
          </a:p>
          <a:p>
            <a:pPr lvl="2">
              <a:buFont typeface="Arial" pitchFamily="34" charset="0"/>
              <a:buChar char="•"/>
            </a:pP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endParaRPr lang="en-US" altLang="ko-KR" sz="2000" dirty="0"/>
          </a:p>
          <a:p>
            <a:pPr lvl="2">
              <a:buFont typeface="Arial" pitchFamily="34" charset="0"/>
              <a:buChar char="•"/>
            </a:pP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endParaRPr lang="en-US" altLang="ko-KR" sz="2000" dirty="0"/>
          </a:p>
          <a:p>
            <a:pPr lvl="2">
              <a:buFont typeface="Arial" pitchFamily="34" charset="0"/>
              <a:buChar char="•"/>
            </a:pPr>
            <a:endParaRPr lang="en-US" altLang="ko-KR" sz="2000" dirty="0" smtClean="0"/>
          </a:p>
          <a:p>
            <a:pPr lvl="2">
              <a:buFont typeface="Arial" pitchFamily="34" charset="0"/>
              <a:buChar char="•"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1200" b="1" dirty="0" smtClean="0"/>
          </a:p>
          <a:p>
            <a:pPr lvl="2">
              <a:buFont typeface="Arial" pitchFamily="34" charset="0"/>
              <a:buChar char="•"/>
            </a:pP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252028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821" y="4215295"/>
            <a:ext cx="2504053" cy="182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K:\참여예산 사례조사\은평구 참여예산\은평 참여예산총회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733" y="2636912"/>
            <a:ext cx="2625955" cy="17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참여예산 사례조사\은평구 참여예산\은평 참여예산총회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23848"/>
            <a:ext cx="2575455" cy="17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4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840760" cy="936104"/>
          </a:xfrm>
        </p:spPr>
        <p:txBody>
          <a:bodyPr/>
          <a:lstStyle/>
          <a:p>
            <a:r>
              <a:rPr lang="ko-KR" altLang="en-US" dirty="0" smtClean="0"/>
              <a:t>차 </a:t>
            </a:r>
            <a:r>
              <a:rPr lang="ko-KR" altLang="en-US" dirty="0" err="1" smtClean="0"/>
              <a:t>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389992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주민참여예산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무엇인가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우리나라 참여예산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어떻게 하고 있나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다른 지역 사례에서 배우자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참여예산위원의 역할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385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marL="342900" lvl="1" indent="-342900">
              <a:buSzPct val="80000"/>
              <a:buFont typeface="Wingdings" pitchFamily="2" charset="2"/>
              <a:buChar char="v"/>
            </a:pPr>
            <a:r>
              <a:rPr lang="ko-KR" altLang="en-US" dirty="0" smtClean="0"/>
              <a:t>은평구 주민참여위원회 체계</a:t>
            </a:r>
            <a:endParaRPr lang="en-US" altLang="ko-KR" dirty="0" smtClean="0"/>
          </a:p>
          <a:p>
            <a:pPr marL="285750" lvl="1" indent="-285750">
              <a:buSzPct val="80000"/>
              <a:buFont typeface="Arial" pitchFamily="34" charset="0"/>
              <a:buChar char="•"/>
            </a:pPr>
            <a:r>
              <a:rPr lang="ko-KR" altLang="en-US" sz="1800" dirty="0" err="1" smtClean="0"/>
              <a:t>운영위</a:t>
            </a:r>
            <a:r>
              <a:rPr lang="en-US" altLang="ko-KR" sz="1800" dirty="0" smtClean="0"/>
              <a:t>(14</a:t>
            </a:r>
            <a:r>
              <a:rPr lang="ko-KR" altLang="en-US" sz="1800" dirty="0" smtClean="0"/>
              <a:t>명</a:t>
            </a:r>
            <a:r>
              <a:rPr lang="en-US" altLang="ko-KR" sz="1800" dirty="0" smtClean="0"/>
              <a:t>): </a:t>
            </a:r>
            <a:r>
              <a:rPr lang="ko-KR" altLang="en-US" sz="1800" dirty="0" smtClean="0"/>
              <a:t>조례 </a:t>
            </a:r>
            <a:r>
              <a:rPr lang="ko-KR" altLang="en-US" sz="1800" dirty="0" err="1" smtClean="0"/>
              <a:t>제개정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주민참여위</a:t>
            </a:r>
            <a:r>
              <a:rPr lang="ko-KR" altLang="en-US" sz="1800" dirty="0" smtClean="0"/>
              <a:t> 주요계획 등</a:t>
            </a:r>
            <a:endParaRPr lang="en-US" altLang="ko-KR" sz="1800" dirty="0" smtClean="0"/>
          </a:p>
          <a:p>
            <a:pPr marL="285750" lvl="1" indent="-285750">
              <a:buSzPct val="80000"/>
              <a:buFont typeface="Arial" pitchFamily="34" charset="0"/>
              <a:buChar char="•"/>
            </a:pPr>
            <a:r>
              <a:rPr lang="ko-KR" altLang="en-US" sz="1800" dirty="0" err="1" smtClean="0"/>
              <a:t>정책기획위</a:t>
            </a:r>
            <a:r>
              <a:rPr lang="en-US" altLang="ko-KR" sz="1800" dirty="0" smtClean="0"/>
              <a:t>(10</a:t>
            </a:r>
            <a:r>
              <a:rPr lang="ko-KR" altLang="en-US" sz="1800" dirty="0" smtClean="0"/>
              <a:t>명</a:t>
            </a:r>
            <a:r>
              <a:rPr lang="en-US" altLang="ko-KR" sz="1800" dirty="0" smtClean="0"/>
              <a:t>): </a:t>
            </a:r>
            <a:r>
              <a:rPr lang="ko-KR" altLang="en-US" sz="1800" dirty="0" smtClean="0"/>
              <a:t>주민참여방안 연구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의제발굴 자문 등</a:t>
            </a:r>
            <a:endParaRPr lang="en-US" altLang="ko-KR" sz="1800" dirty="0" smtClean="0"/>
          </a:p>
          <a:p>
            <a:pPr marL="285750" lvl="1" indent="-285750">
              <a:buSzPct val="80000"/>
              <a:buFont typeface="Arial" pitchFamily="34" charset="0"/>
              <a:buChar char="•"/>
            </a:pPr>
            <a:r>
              <a:rPr lang="ko-KR" altLang="en-US" sz="1800" dirty="0" err="1" smtClean="0"/>
              <a:t>구정평가위</a:t>
            </a:r>
            <a:r>
              <a:rPr lang="en-US" altLang="ko-KR" sz="1800" dirty="0" smtClean="0"/>
              <a:t>(10</a:t>
            </a:r>
            <a:r>
              <a:rPr lang="ko-KR" altLang="en-US" sz="1800" dirty="0" smtClean="0"/>
              <a:t>명</a:t>
            </a:r>
            <a:r>
              <a:rPr lang="en-US" altLang="ko-KR" sz="1800" dirty="0" smtClean="0"/>
              <a:t>): </a:t>
            </a:r>
            <a:r>
              <a:rPr lang="ko-KR" altLang="en-US" sz="1800" dirty="0" smtClean="0"/>
              <a:t>구정 모니터링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민원개선방안 등</a:t>
            </a:r>
            <a:endParaRPr lang="en-US" altLang="ko-KR" sz="1800" dirty="0" smtClean="0"/>
          </a:p>
          <a:p>
            <a:pPr marL="285750" lvl="1" indent="-285750">
              <a:buSzPct val="80000"/>
              <a:buFont typeface="Arial" pitchFamily="34" charset="0"/>
              <a:buChar char="•"/>
            </a:pPr>
            <a:r>
              <a:rPr lang="ko-KR" altLang="en-US" sz="1800" dirty="0" err="1" smtClean="0"/>
              <a:t>참여예산위</a:t>
            </a:r>
            <a:r>
              <a:rPr lang="en-US" altLang="ko-KR" sz="1800" dirty="0" smtClean="0"/>
              <a:t>(100</a:t>
            </a:r>
            <a:r>
              <a:rPr lang="ko-KR" altLang="en-US" sz="1800" dirty="0" smtClean="0"/>
              <a:t>명</a:t>
            </a:r>
            <a:r>
              <a:rPr lang="en-US" altLang="ko-KR" sz="1800" dirty="0" smtClean="0"/>
              <a:t>)-</a:t>
            </a:r>
            <a:r>
              <a:rPr lang="ko-KR" altLang="en-US" sz="1800" dirty="0" smtClean="0"/>
              <a:t>지역회의</a:t>
            </a:r>
            <a:r>
              <a:rPr lang="en-US" altLang="ko-KR" sz="1800" dirty="0" smtClean="0"/>
              <a:t>(10</a:t>
            </a:r>
            <a:r>
              <a:rPr lang="ko-KR" altLang="en-US" sz="1800" dirty="0" smtClean="0"/>
              <a:t>명 이상</a:t>
            </a:r>
            <a:r>
              <a:rPr lang="en-US" altLang="ko-KR" sz="1800" dirty="0" smtClean="0"/>
              <a:t>)-</a:t>
            </a:r>
            <a:r>
              <a:rPr lang="ko-KR" altLang="en-US" sz="1800" dirty="0" err="1" smtClean="0"/>
              <a:t>청소년위</a:t>
            </a:r>
            <a:r>
              <a:rPr lang="en-US" altLang="ko-KR" sz="1800" dirty="0" smtClean="0"/>
              <a:t>(42</a:t>
            </a:r>
            <a:r>
              <a:rPr lang="ko-KR" altLang="en-US" sz="1800" dirty="0" smtClean="0"/>
              <a:t>명</a:t>
            </a:r>
            <a:r>
              <a:rPr lang="en-US" altLang="ko-KR" sz="1800" dirty="0" smtClean="0"/>
              <a:t>)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7374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63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marL="342900" lvl="1" indent="-342900">
              <a:buSzPct val="80000"/>
              <a:buFont typeface="Wingdings" pitchFamily="2" charset="2"/>
              <a:buChar char="v"/>
            </a:pPr>
            <a:r>
              <a:rPr lang="ko-KR" altLang="en-US" dirty="0" smtClean="0"/>
              <a:t>은평구 참여예산 절차도</a:t>
            </a:r>
            <a:endParaRPr lang="en-US" altLang="ko-KR" dirty="0" smtClean="0"/>
          </a:p>
          <a:p>
            <a:pPr marL="265176" lvl="1" indent="-265176">
              <a:buSzPct val="80000"/>
              <a:buFont typeface="Wingdings 2"/>
              <a:buChar char=""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2596"/>
            <a:ext cx="6100353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59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2565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서울시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광역자치단체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Font typeface="Wingdings" pitchFamily="2" charset="2"/>
              <a:buChar char="v"/>
            </a:pPr>
            <a:endParaRPr lang="en-US" altLang="ko-KR" dirty="0" smtClean="0"/>
          </a:p>
          <a:p>
            <a:pPr lvl="1">
              <a:buFont typeface="Wingdings" pitchFamily="2" charset="2"/>
              <a:buChar char="v"/>
            </a:pPr>
            <a:r>
              <a:rPr lang="ko-KR" altLang="en-US" sz="2600" dirty="0" smtClean="0"/>
              <a:t>광역자치단체 최초 적극 시도</a:t>
            </a:r>
            <a:endParaRPr lang="en-US" altLang="ko-KR" sz="2600" dirty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조례 제정부터 시민사회와 적극 논의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대규모 주민위원회 구성</a:t>
            </a:r>
            <a:r>
              <a:rPr lang="en-US" altLang="ko-KR" dirty="0" smtClean="0"/>
              <a:t>(250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</a:p>
          <a:p>
            <a:pPr lvl="3">
              <a:buFontTx/>
              <a:buChar char="-"/>
            </a:pPr>
            <a:r>
              <a:rPr lang="ko-KR" altLang="en-US" dirty="0" smtClean="0"/>
              <a:t>공개모집 </a:t>
            </a:r>
            <a:r>
              <a:rPr lang="en-US" altLang="ko-KR" dirty="0" smtClean="0"/>
              <a:t>150+</a:t>
            </a:r>
            <a:r>
              <a:rPr lang="ko-KR" altLang="en-US" dirty="0" smtClean="0"/>
              <a:t>추천 </a:t>
            </a:r>
            <a:r>
              <a:rPr lang="en-US" altLang="ko-KR" dirty="0" smtClean="0"/>
              <a:t>100(</a:t>
            </a:r>
            <a:r>
              <a:rPr lang="ko-KR" altLang="en-US" dirty="0" smtClean="0"/>
              <a:t>시장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자치구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시민단체</a:t>
            </a:r>
            <a:r>
              <a:rPr lang="en-US" altLang="ko-KR" dirty="0" smtClean="0"/>
              <a:t>)</a:t>
            </a:r>
          </a:p>
          <a:p>
            <a:pPr lvl="3">
              <a:buFontTx/>
              <a:buChar char="-"/>
            </a:pPr>
            <a:r>
              <a:rPr lang="ko-KR" altLang="en-US" dirty="0" smtClean="0"/>
              <a:t>공개모집 추첨 선정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연령 안배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민관합동 </a:t>
            </a:r>
            <a:r>
              <a:rPr lang="ko-KR" altLang="en-US" dirty="0" err="1" smtClean="0"/>
              <a:t>추진단</a:t>
            </a:r>
            <a:r>
              <a:rPr lang="ko-KR" altLang="en-US" dirty="0" smtClean="0"/>
              <a:t> 성격의 지원협의회 구성</a:t>
            </a:r>
            <a:r>
              <a:rPr lang="en-US" altLang="ko-KR" dirty="0" smtClean="0"/>
              <a:t>(</a:t>
            </a:r>
            <a:r>
              <a:rPr lang="ko-KR" altLang="en-US" dirty="0" smtClean="0"/>
              <a:t>민간실행간사 </a:t>
            </a:r>
            <a:r>
              <a:rPr lang="en-US" altLang="ko-KR" dirty="0" smtClean="0"/>
              <a:t>4</a:t>
            </a:r>
            <a:r>
              <a:rPr lang="ko-KR" altLang="en-US" dirty="0" smtClean="0"/>
              <a:t>명</a:t>
            </a:r>
            <a:r>
              <a:rPr lang="en-US" altLang="ko-KR" dirty="0" smtClean="0"/>
              <a:t>_)</a:t>
            </a:r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자치구 </a:t>
            </a:r>
            <a:r>
              <a:rPr lang="ko-KR" altLang="en-US" dirty="0" err="1" smtClean="0"/>
              <a:t>참여예산위를</a:t>
            </a:r>
            <a:r>
              <a:rPr lang="ko-KR" altLang="en-US" dirty="0" smtClean="0"/>
              <a:t> 시 지역회의로</a:t>
            </a:r>
            <a:r>
              <a:rPr lang="en-US" altLang="ko-KR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예산범위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전체 예산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으로 조례 명시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실제와 다름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endParaRPr lang="en-US" altLang="ko-KR" dirty="0" smtClean="0"/>
          </a:p>
          <a:p>
            <a:pPr lvl="1">
              <a:buFont typeface="Wingdings" pitchFamily="2" charset="2"/>
              <a:buChar char="v"/>
            </a:pPr>
            <a:r>
              <a:rPr lang="en-US" altLang="ko-KR" sz="2600" dirty="0" smtClean="0"/>
              <a:t>‘</a:t>
            </a:r>
            <a:r>
              <a:rPr lang="ko-KR" altLang="en-US" sz="2600" dirty="0" err="1" smtClean="0"/>
              <a:t>나가수</a:t>
            </a:r>
            <a:r>
              <a:rPr lang="en-US" altLang="ko-KR" sz="2600" dirty="0" smtClean="0"/>
              <a:t>’ </a:t>
            </a:r>
            <a:r>
              <a:rPr lang="ko-KR" altLang="en-US" sz="2600" dirty="0" smtClean="0"/>
              <a:t>방식 참여예산 한마당</a:t>
            </a:r>
            <a:endParaRPr lang="en-US" altLang="ko-KR" sz="2600" dirty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분과위 거친 시민제안 주민위원 투표로 최종 결정</a:t>
            </a:r>
            <a:endParaRPr lang="en-US" altLang="ko-KR" dirty="0" smtClean="0"/>
          </a:p>
          <a:p>
            <a:pPr marL="841248" lvl="3" indent="0"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시청앞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덕수</a:t>
            </a:r>
            <a:r>
              <a:rPr lang="ko-KR" altLang="en-US" dirty="0" err="1"/>
              <a:t>궁</a:t>
            </a:r>
            <a:r>
              <a:rPr lang="ko-KR" altLang="en-US" dirty="0" err="1" smtClean="0"/>
              <a:t>길에서</a:t>
            </a:r>
            <a:r>
              <a:rPr lang="ko-KR" altLang="en-US" dirty="0" smtClean="0"/>
              <a:t> 구별 부스 설치 공개 행사로 개최</a:t>
            </a: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r>
              <a:rPr lang="ko-KR" altLang="en-US" dirty="0" smtClean="0"/>
              <a:t>위원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인당 후보사업 </a:t>
            </a:r>
            <a:r>
              <a:rPr lang="en-US" altLang="ko-KR" dirty="0" smtClean="0"/>
              <a:t>30% </a:t>
            </a:r>
            <a:r>
              <a:rPr lang="ko-KR" altLang="en-US" dirty="0" smtClean="0"/>
              <a:t>투표권 부여</a:t>
            </a:r>
            <a:r>
              <a:rPr lang="en-US" altLang="ko-KR" dirty="0" smtClean="0"/>
              <a:t>, 1</a:t>
            </a:r>
            <a:r>
              <a:rPr lang="ko-KR" altLang="en-US" dirty="0" smtClean="0"/>
              <a:t>사업 </a:t>
            </a:r>
            <a:r>
              <a:rPr lang="en-US" altLang="ko-KR" dirty="0" smtClean="0"/>
              <a:t>1</a:t>
            </a:r>
            <a:r>
              <a:rPr lang="ko-KR" altLang="en-US" dirty="0" smtClean="0"/>
              <a:t>표씩 행사</a:t>
            </a:r>
            <a:endParaRPr lang="en-US" altLang="ko-KR" dirty="0" smtClean="0"/>
          </a:p>
          <a:p>
            <a:pPr marL="841248" lvl="3" indent="0"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다득표</a:t>
            </a:r>
            <a:r>
              <a:rPr lang="ko-KR" altLang="en-US" dirty="0" smtClean="0"/>
              <a:t> 순으로 최종 </a:t>
            </a:r>
            <a:r>
              <a:rPr lang="en-US" altLang="ko-KR" dirty="0" smtClean="0"/>
              <a:t>499</a:t>
            </a:r>
            <a:r>
              <a:rPr lang="ko-KR" altLang="en-US" dirty="0" err="1" smtClean="0"/>
              <a:t>억원</a:t>
            </a:r>
            <a:r>
              <a:rPr lang="ko-KR" altLang="en-US" dirty="0" smtClean="0"/>
              <a:t> 선정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구별 안배 없음</a:t>
            </a:r>
            <a:r>
              <a:rPr lang="en-US" altLang="ko-KR" dirty="0" smtClean="0"/>
              <a:t>)</a:t>
            </a:r>
          </a:p>
          <a:p>
            <a:pPr lvl="2">
              <a:buFont typeface="Arial" pitchFamily="34" charset="0"/>
              <a:buChar char="•"/>
            </a:pPr>
            <a:endParaRPr lang="en-US" altLang="ko-KR" dirty="0"/>
          </a:p>
          <a:p>
            <a:pPr marL="347472" lvl="1" indent="0">
              <a:buNone/>
            </a:pP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endParaRPr lang="en-US" altLang="ko-KR" dirty="0" smtClean="0"/>
          </a:p>
          <a:p>
            <a:pPr lvl="2">
              <a:buFont typeface="Arial" pitchFamily="34" charset="0"/>
              <a:buChar char="•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45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sz="2400" dirty="0" smtClean="0"/>
              <a:t>참여예산한마당 모습 </a:t>
            </a:r>
            <a:endParaRPr lang="ko-KR" altLang="en-US" sz="1200" b="1" dirty="0"/>
          </a:p>
          <a:p>
            <a:pPr>
              <a:buFont typeface="Wingdings" pitchFamily="2" charset="2"/>
              <a:buChar char="v"/>
            </a:pPr>
            <a:endParaRPr lang="en-US" altLang="ko-KR" sz="2400" dirty="0" smtClean="0"/>
          </a:p>
          <a:p>
            <a:pPr>
              <a:buFont typeface="Wingdings" pitchFamily="2" charset="2"/>
              <a:buChar char="v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6" name="_x116248472" descr="EMB00000a8099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6717"/>
            <a:ext cx="28940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8" name="_x98570712" descr="EMB00000a80997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23067"/>
            <a:ext cx="2894013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80" name="_x98547760" descr="EMB00000a80997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239" y="3645024"/>
            <a:ext cx="2894013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82" name="_x99965344" descr="EMB00000a80997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50906"/>
            <a:ext cx="2894013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서울시 참여예산의 과제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다른 지역과 다른 적극적 조례</a:t>
            </a:r>
            <a:endParaRPr lang="en-US" altLang="ko-KR" dirty="0" smtClean="0"/>
          </a:p>
          <a:p>
            <a:pPr marL="347472" lvl="1" indent="0"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조례안</a:t>
            </a:r>
            <a:r>
              <a:rPr lang="ko-KR" altLang="en-US" dirty="0" smtClean="0"/>
              <a:t> 준비과정부터 시민사회와 긴밀히 논의 결과 </a:t>
            </a:r>
            <a:r>
              <a:rPr lang="ko-KR" altLang="en-US" dirty="0" err="1" smtClean="0"/>
              <a:t>행안부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모델안</a:t>
            </a:r>
            <a:r>
              <a:rPr lang="ko-KR" altLang="en-US" dirty="0" smtClean="0"/>
              <a:t> 답습한 다른 지역 조례와 판이하게 다른 조례 제정</a:t>
            </a:r>
            <a:endParaRPr lang="en-US" altLang="ko-KR" dirty="0" smtClean="0"/>
          </a:p>
          <a:p>
            <a:pPr marL="347472" lvl="1" indent="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참여예산 범위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전체 예산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명시</a:t>
            </a:r>
            <a:endParaRPr lang="en-US" altLang="ko-KR" dirty="0" smtClean="0"/>
          </a:p>
          <a:p>
            <a:pPr marL="347472" lvl="1" indent="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주민위원 </a:t>
            </a:r>
            <a:r>
              <a:rPr lang="ko-KR" altLang="en-US" dirty="0" err="1" smtClean="0"/>
              <a:t>선임시</a:t>
            </a:r>
            <a:r>
              <a:rPr lang="ko-KR" altLang="en-US" dirty="0" smtClean="0"/>
              <a:t> 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연령 안배 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사회적 소수 배려 명시</a:t>
            </a:r>
            <a:endParaRPr lang="en-US" altLang="ko-KR" dirty="0" smtClean="0"/>
          </a:p>
          <a:p>
            <a:pPr marL="347472" lvl="1" indent="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주민위원회 중장기 사업 및 대규모 투자 의견제시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결산설명회 참여 등 명시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시행</a:t>
            </a:r>
            <a:r>
              <a:rPr lang="en-US" altLang="ko-KR" dirty="0" smtClean="0"/>
              <a:t> </a:t>
            </a:r>
            <a:r>
              <a:rPr lang="ko-KR" altLang="en-US" dirty="0" smtClean="0"/>
              <a:t>첫해에는 조례와 실제 운영 다름</a:t>
            </a:r>
            <a:endParaRPr lang="en-US" altLang="ko-KR" dirty="0" smtClean="0"/>
          </a:p>
          <a:p>
            <a:pPr lvl="1">
              <a:buFontTx/>
              <a:buChar char="-"/>
            </a:pPr>
            <a:r>
              <a:rPr lang="ko-KR" altLang="en-US" dirty="0" smtClean="0"/>
              <a:t>참여예산 범위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시민제안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으로 한정</a:t>
            </a:r>
            <a:endParaRPr lang="en-US" altLang="ko-KR" dirty="0" smtClean="0"/>
          </a:p>
          <a:p>
            <a:pPr lvl="1">
              <a:buFontTx/>
              <a:buChar char="-"/>
            </a:pPr>
            <a:r>
              <a:rPr lang="ko-KR" altLang="en-US" dirty="0" smtClean="0"/>
              <a:t>자치구별 시 지원사업 결정 결과 </a:t>
            </a:r>
            <a:r>
              <a:rPr lang="en-US" altLang="ko-KR" dirty="0" smtClean="0"/>
              <a:t> </a:t>
            </a:r>
          </a:p>
          <a:p>
            <a:pPr lvl="1">
              <a:buFontTx/>
              <a:buChar char="-"/>
            </a:pPr>
            <a:r>
              <a:rPr lang="ko-KR" altLang="en-US" dirty="0" smtClean="0"/>
              <a:t>자치구에 일방적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하달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비판 존재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그럼에도 광역자치단체 최초 적극 시행 의의 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842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86409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ko-KR" altLang="en-US" dirty="0" smtClean="0"/>
              <a:t>참여예산위원의 역할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104456"/>
          </a:xfrm>
        </p:spPr>
        <p:txBody>
          <a:bodyPr>
            <a:noAutofit/>
          </a:bodyPr>
          <a:lstStyle/>
          <a:p>
            <a:pPr marL="353268" indent="-342900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참여예산의 운영원칙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626364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개방성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누구든지 자신의 의견을 제시할 수 있도록 기회를 줘야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626364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itchFamily="2" charset="2"/>
              <a:buChar char="Ø"/>
              <a:defRPr/>
            </a:pPr>
            <a:r>
              <a:rPr lang="ko-KR" altLang="en-US" sz="2000" b="1" dirty="0" smtClean="0">
                <a:latin typeface="+mn-ea"/>
              </a:rPr>
              <a:t>권한 </a:t>
            </a:r>
            <a:r>
              <a:rPr lang="ko-KR" altLang="en-US" sz="2000" b="1" dirty="0">
                <a:latin typeface="+mn-ea"/>
              </a:rPr>
              <a:t>부여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참여한 이들에게는 반드시 그에 따른 적절한 권한을 보장해야 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626364" lvl="1" indent="-342900">
              <a:lnSpc>
                <a:spcPct val="150000"/>
              </a:lnSpc>
              <a:buSzPct val="70000"/>
              <a:buFont typeface="Wingdings" pitchFamily="2" charset="2"/>
              <a:buChar char="Ø"/>
            </a:pPr>
            <a:r>
              <a:rPr lang="ko-KR" altLang="en-US" sz="2000" b="1" dirty="0" smtClean="0">
                <a:latin typeface="+mn-ea"/>
              </a:rPr>
              <a:t>투명성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의사결정 과정의 상세한 내용이 모든 주민에게 공개되어야 한다</a:t>
            </a:r>
            <a:r>
              <a:rPr lang="en-US" altLang="ko-KR" sz="2000" dirty="0">
                <a:latin typeface="+mn-ea"/>
              </a:rPr>
              <a:t>.</a:t>
            </a:r>
            <a:endParaRPr lang="en-US" altLang="ko-KR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37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참여예산위원의 역할</a:t>
            </a:r>
            <a:endParaRPr lang="en-US" altLang="ko-KR" sz="3200" dirty="0"/>
          </a:p>
          <a:p>
            <a:pPr marL="266400" indent="-256032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2000" dirty="0" smtClean="0">
              <a:latin typeface="+mn-ea"/>
            </a:endParaRPr>
          </a:p>
          <a:p>
            <a:pPr marL="636732" lvl="1"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ko-KR" altLang="en-US" dirty="0" smtClean="0">
                <a:latin typeface="+mn-ea"/>
              </a:rPr>
              <a:t>주민과 </a:t>
            </a:r>
            <a:r>
              <a:rPr lang="ko-KR" altLang="en-US" dirty="0">
                <a:latin typeface="+mn-ea"/>
              </a:rPr>
              <a:t>행정 </a:t>
            </a:r>
            <a:r>
              <a:rPr lang="ko-KR" altLang="en-US" b="1" dirty="0">
                <a:latin typeface="+mn-ea"/>
              </a:rPr>
              <a:t>매개자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- </a:t>
            </a:r>
            <a:r>
              <a:rPr lang="ko-KR" altLang="en-US" dirty="0">
                <a:latin typeface="+mn-ea"/>
              </a:rPr>
              <a:t>입보다 귀를 먼저 열자</a:t>
            </a:r>
          </a:p>
          <a:p>
            <a:pPr marL="636732" lvl="1"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ko-KR" altLang="en-US" dirty="0">
                <a:latin typeface="+mn-ea"/>
              </a:rPr>
              <a:t>주민 의견의 </a:t>
            </a:r>
            <a:r>
              <a:rPr lang="ko-KR" altLang="en-US" b="1" dirty="0" err="1">
                <a:latin typeface="+mn-ea"/>
              </a:rPr>
              <a:t>조정자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- </a:t>
            </a:r>
            <a:r>
              <a:rPr lang="ko-KR" altLang="en-US" dirty="0">
                <a:latin typeface="+mn-ea"/>
              </a:rPr>
              <a:t>객관성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합리성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공공성</a:t>
            </a:r>
          </a:p>
          <a:p>
            <a:pPr marL="636732" lvl="1" indent="-3429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ko-KR" altLang="en-US" dirty="0">
                <a:latin typeface="+mn-ea"/>
              </a:rPr>
              <a:t>주민을 위한 </a:t>
            </a:r>
            <a:r>
              <a:rPr lang="ko-KR" altLang="en-US" b="1" dirty="0">
                <a:latin typeface="+mn-ea"/>
              </a:rPr>
              <a:t>관찰자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- </a:t>
            </a:r>
            <a:r>
              <a:rPr lang="ko-KR" altLang="en-US" dirty="0">
                <a:latin typeface="+mn-ea"/>
              </a:rPr>
              <a:t>투명성 제고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예산낭비 방지 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57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주민위원의 새로운 시도들</a:t>
            </a:r>
            <a:endParaRPr lang="ko-KR" alt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3384376"/>
          </a:xfrm>
          <a:ln w="76200">
            <a:solidFill>
              <a:schemeClr val="tx1"/>
            </a:solidFill>
            <a:prstDash val="sysDot"/>
            <a:miter lim="800000"/>
            <a:headEnd/>
            <a:tailEnd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찾아가는 의견수렴 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주민 인식과 참여 확대</a:t>
            </a:r>
            <a:endParaRPr lang="en-US" altLang="ko-KR" dirty="0" smtClean="0">
              <a:ln>
                <a:solidFill>
                  <a:schemeClr val="accent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현장조사 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신중한 결정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책임성 강화 </a:t>
            </a:r>
            <a:endParaRPr lang="en-US" altLang="ko-KR" dirty="0" smtClean="0">
              <a:ln>
                <a:solidFill>
                  <a:schemeClr val="accent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주제가 있는 동네탐방 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적극적 의제 발굴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집행 모니터링 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주민제안 효과 제고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낭비 방지</a:t>
            </a:r>
            <a:endParaRPr lang="en-US" altLang="ko-KR" dirty="0" smtClean="0">
              <a:ln>
                <a:solidFill>
                  <a:schemeClr val="accent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민관 워크숍 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의회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공무원과 소통 강화</a:t>
            </a:r>
            <a:r>
              <a:rPr lang="en-US" altLang="ko-KR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ln>
                <a:solidFill>
                  <a:schemeClr val="accent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C0D83-7C9A-4BB3-AD03-8AD7CC97F4B1}" type="slidenum">
              <a:rPr lang="ko-KR" altLang="en-US"/>
              <a:pPr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057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642938"/>
            <a:ext cx="8207375" cy="51435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찾아가는 의견수렴</a:t>
            </a:r>
            <a:endParaRPr lang="en-US" altLang="ko-KR" sz="24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800" dirty="0" smtClean="0"/>
              <a:t>찾아가는 예산학교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서울 서대문구 주민강사 양성 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주민모임 주도 </a:t>
            </a:r>
            <a:endParaRPr lang="en-US" altLang="ko-KR" sz="1800" dirty="0" smtClean="0"/>
          </a:p>
          <a:p>
            <a:pPr marL="579582" lvl="1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800" dirty="0" smtClean="0"/>
              <a:t>가두 홍보 및 의견수렴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인천 남동구 지역위원들 </a:t>
            </a:r>
            <a:r>
              <a:rPr lang="ko-KR" altLang="en-US" sz="1800" dirty="0"/>
              <a:t>성당</a:t>
            </a:r>
            <a:r>
              <a:rPr lang="en-US" altLang="ko-KR" sz="1800" dirty="0"/>
              <a:t>, </a:t>
            </a:r>
            <a:r>
              <a:rPr lang="ko-KR" altLang="en-US" sz="1800" dirty="0"/>
              <a:t>쇼핑몰 </a:t>
            </a:r>
            <a:r>
              <a:rPr lang="ko-KR" altLang="en-US" sz="1800" dirty="0" smtClean="0"/>
              <a:t>등에서</a:t>
            </a:r>
            <a:endParaRPr lang="en-US" altLang="ko-KR" sz="18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800" dirty="0" smtClean="0"/>
          </a:p>
          <a:p>
            <a:pPr marL="293832" lvl="1" indent="0">
              <a:lnSpc>
                <a:spcPct val="150000"/>
              </a:lnSpc>
              <a:buNone/>
              <a:defRPr/>
            </a:pPr>
            <a:r>
              <a:rPr lang="ko-KR" altLang="en-US" sz="1600" dirty="0">
                <a:solidFill>
                  <a:srgbClr val="0070C0"/>
                </a:solidFill>
              </a:rPr>
              <a:t>서대문 주민강사 활동                   </a:t>
            </a:r>
            <a:r>
              <a:rPr lang="ko-KR" altLang="en-US" sz="1600" dirty="0" smtClean="0">
                <a:solidFill>
                  <a:srgbClr val="0070C0"/>
                </a:solidFill>
              </a:rPr>
              <a:t>                      남동구 </a:t>
            </a:r>
            <a:r>
              <a:rPr lang="ko-KR" altLang="en-US" sz="1600" dirty="0">
                <a:solidFill>
                  <a:srgbClr val="0070C0"/>
                </a:solidFill>
              </a:rPr>
              <a:t>찾아가는 의견수렴</a:t>
            </a:r>
            <a:endParaRPr lang="en-US" altLang="ko-KR" sz="1600" dirty="0">
              <a:solidFill>
                <a:srgbClr val="0070C0"/>
              </a:solidFill>
            </a:endParaRPr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8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8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8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8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8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8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8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8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293832" lvl="1" indent="0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endParaRPr lang="ko-KR" altLang="en-US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93561-C925-4101-BA20-C9E6E10B6906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  <p:pic>
        <p:nvPicPr>
          <p:cNvPr id="1331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3240360" cy="2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284984"/>
            <a:ext cx="3490833" cy="209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34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642938"/>
            <a:ext cx="8207375" cy="51435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현장조사</a:t>
            </a:r>
            <a:endParaRPr lang="en-US" altLang="ko-KR" sz="2400" dirty="0"/>
          </a:p>
          <a:p>
            <a:pPr marL="569214" lvl="1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800" dirty="0" smtClean="0"/>
              <a:t>현장조사로 제안내용 확인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효과성</a:t>
            </a:r>
            <a:r>
              <a:rPr lang="ko-KR" altLang="en-US" sz="1800" dirty="0" smtClean="0"/>
              <a:t> 등 판단 후 사업 선정  </a:t>
            </a:r>
            <a:endParaRPr lang="en-US" altLang="ko-KR" sz="1800" dirty="0" smtClean="0"/>
          </a:p>
          <a:p>
            <a:pPr marL="569214" lvl="1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800" dirty="0" smtClean="0"/>
              <a:t>서울 서대문구</a:t>
            </a:r>
            <a:r>
              <a:rPr lang="en-US" altLang="ko-KR" sz="1800" dirty="0" smtClean="0"/>
              <a:t> 2012</a:t>
            </a:r>
            <a:r>
              <a:rPr lang="ko-KR" altLang="en-US" sz="1800" dirty="0"/>
              <a:t>년 </a:t>
            </a:r>
            <a:r>
              <a:rPr lang="ko-KR" altLang="en-US" sz="1800" dirty="0" smtClean="0"/>
              <a:t>주민제안 중 </a:t>
            </a:r>
            <a:r>
              <a:rPr lang="en-US" altLang="ko-KR" sz="1800" dirty="0" smtClean="0"/>
              <a:t>50</a:t>
            </a:r>
            <a:r>
              <a:rPr lang="ko-KR" altLang="en-US" sz="1800" dirty="0" smtClean="0"/>
              <a:t>건 조사 실시</a:t>
            </a:r>
            <a:endParaRPr lang="en-US" altLang="ko-KR" sz="18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293832" lvl="1" indent="0" eaLnBrk="1" hangingPunct="1">
              <a:lnSpc>
                <a:spcPct val="150000"/>
              </a:lnSpc>
              <a:buNone/>
              <a:defRPr/>
            </a:pPr>
            <a:r>
              <a:rPr lang="ko-KR" altLang="en-US" sz="1600" dirty="0" smtClean="0">
                <a:solidFill>
                  <a:srgbClr val="0070C0"/>
                </a:solidFill>
              </a:rPr>
              <a:t>서대문구 현장조사</a:t>
            </a:r>
            <a:endParaRPr lang="en-US" altLang="ko-KR" sz="1600" dirty="0">
              <a:solidFill>
                <a:srgbClr val="0070C0"/>
              </a:solidFill>
            </a:endParaRPr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293832" lvl="1" indent="0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r>
              <a:rPr lang="en-US" altLang="ko-KR" sz="1200" b="1" dirty="0" smtClean="0"/>
              <a:t>&lt;</a:t>
            </a:r>
            <a:r>
              <a:rPr lang="ko-KR" altLang="en-US" sz="1200" b="1" dirty="0" smtClean="0"/>
              <a:t>자료</a:t>
            </a:r>
            <a:r>
              <a:rPr lang="en-US" altLang="ko-KR" sz="1200" b="1" dirty="0" smtClean="0"/>
              <a:t>: </a:t>
            </a:r>
            <a:r>
              <a:rPr lang="ko-KR" altLang="en-US" sz="1200" b="1" dirty="0" err="1" smtClean="0"/>
              <a:t>서주참</a:t>
            </a:r>
            <a:r>
              <a:rPr lang="en-US" altLang="ko-KR" sz="1200" b="1" dirty="0" smtClean="0"/>
              <a:t>&gt;</a:t>
            </a:r>
          </a:p>
          <a:p>
            <a:pPr marL="293832" lvl="1" indent="0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r>
              <a:rPr lang="ko-KR" altLang="en-US" sz="1600" dirty="0" smtClean="0"/>
              <a:t> 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93561-C925-4101-BA20-C9E6E10B6906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  <p:pic>
        <p:nvPicPr>
          <p:cNvPr id="1331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051" y="3212976"/>
            <a:ext cx="358180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021698"/>
            <a:ext cx="298800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5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51560"/>
          </a:xfrm>
        </p:spPr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ko-KR" altLang="en-US" dirty="0" smtClean="0"/>
              <a:t>주민참여예산</a:t>
            </a:r>
            <a:r>
              <a:rPr lang="en-US" altLang="ko-KR" dirty="0" smtClean="0"/>
              <a:t>,</a:t>
            </a:r>
            <a:r>
              <a:rPr lang="ko-KR" altLang="en-US" dirty="0" smtClean="0"/>
              <a:t> 무엇인가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4" cy="389992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주민참여예산의 정의</a:t>
            </a:r>
          </a:p>
          <a:p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>
                <a:ln>
                  <a:solidFill>
                    <a:schemeClr val="accent1"/>
                  </a:solidFill>
                </a:ln>
              </a:rPr>
              <a:t>예산계획을 짜는 </a:t>
            </a:r>
            <a:r>
              <a:rPr lang="ko-KR" altLang="en-US" u="sng" dirty="0">
                <a:ln>
                  <a:solidFill>
                    <a:schemeClr val="accent1"/>
                  </a:solidFill>
                </a:ln>
              </a:rPr>
              <a:t>예산편성</a:t>
            </a:r>
            <a:r>
              <a:rPr lang="ko-KR" altLang="en-US" dirty="0">
                <a:ln>
                  <a:solidFill>
                    <a:schemeClr val="accent1"/>
                  </a:solidFill>
                </a:ln>
              </a:rPr>
              <a:t> 과정에 </a:t>
            </a:r>
            <a:endParaRPr lang="en-US" altLang="ko-KR" dirty="0">
              <a:ln>
                <a:solidFill>
                  <a:schemeClr val="accent1"/>
                </a:solidFill>
              </a:ln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dirty="0">
                <a:ln>
                  <a:solidFill>
                    <a:schemeClr val="accent1"/>
                  </a:solidFill>
                </a:ln>
              </a:rPr>
              <a:t>주민들이 직접 참여하여 </a:t>
            </a:r>
            <a:r>
              <a:rPr lang="ko-KR" altLang="en-US" u="sng" dirty="0" smtClean="0">
                <a:ln>
                  <a:solidFill>
                    <a:schemeClr val="accent1"/>
                  </a:solidFill>
                </a:ln>
              </a:rPr>
              <a:t>의견</a:t>
            </a:r>
            <a:r>
              <a:rPr lang="en-US" altLang="ko-KR" u="sng" dirty="0" smtClean="0">
                <a:ln>
                  <a:solidFill>
                    <a:schemeClr val="accent1"/>
                  </a:solidFill>
                </a:ln>
              </a:rPr>
              <a:t>(</a:t>
            </a:r>
            <a:r>
              <a:rPr lang="ko-KR" altLang="en-US" u="sng" dirty="0" smtClean="0">
                <a:ln>
                  <a:solidFill>
                    <a:schemeClr val="accent1"/>
                  </a:solidFill>
                </a:ln>
              </a:rPr>
              <a:t>내용</a:t>
            </a:r>
            <a:r>
              <a:rPr lang="en-US" altLang="ko-KR" u="sng" dirty="0" smtClean="0">
                <a:ln>
                  <a:solidFill>
                    <a:schemeClr val="accent1"/>
                  </a:solidFill>
                </a:ln>
              </a:rPr>
              <a:t>)</a:t>
            </a:r>
            <a:r>
              <a:rPr lang="ko-KR" altLang="en-US" u="sng" dirty="0" smtClean="0">
                <a:ln>
                  <a:solidFill>
                    <a:schemeClr val="accent1"/>
                  </a:solidFill>
                </a:ln>
              </a:rPr>
              <a:t>을 제시하고</a:t>
            </a:r>
            <a:r>
              <a:rPr lang="ko-KR" altLang="en-US" dirty="0" smtClean="0">
                <a:ln>
                  <a:solidFill>
                    <a:schemeClr val="accent1"/>
                  </a:solidFill>
                </a:ln>
              </a:rPr>
              <a:t>  </a:t>
            </a:r>
            <a:endParaRPr lang="ko-KR" altLang="en-US" dirty="0">
              <a:ln>
                <a:solidFill>
                  <a:schemeClr val="accent1"/>
                </a:solidFill>
              </a:ln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dirty="0">
                <a:ln>
                  <a:solidFill>
                    <a:schemeClr val="accent1"/>
                  </a:solidFill>
                </a:ln>
              </a:rPr>
              <a:t>주민 스스로 </a:t>
            </a:r>
            <a:r>
              <a:rPr lang="ko-KR" altLang="en-US" u="sng" dirty="0">
                <a:ln>
                  <a:solidFill>
                    <a:schemeClr val="accent1"/>
                  </a:solidFill>
                </a:ln>
              </a:rPr>
              <a:t>예산의 우선순위를 결정하는</a:t>
            </a:r>
            <a:r>
              <a:rPr lang="ko-KR" altLang="en-US" dirty="0">
                <a:ln>
                  <a:solidFill>
                    <a:schemeClr val="accent1"/>
                  </a:solidFill>
                </a:ln>
              </a:rPr>
              <a:t> 제도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642938"/>
            <a:ext cx="8207375" cy="51435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주제가 있는 동네탐방</a:t>
            </a:r>
            <a:endParaRPr lang="en-US" altLang="ko-KR" sz="2400" dirty="0"/>
          </a:p>
          <a:p>
            <a:pPr marL="579582" lvl="1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800" dirty="0" smtClean="0"/>
              <a:t>인천 남동구</a:t>
            </a:r>
            <a:r>
              <a:rPr lang="en-US" altLang="ko-KR" sz="1800" dirty="0" smtClean="0"/>
              <a:t>: </a:t>
            </a:r>
            <a:r>
              <a:rPr lang="ko-KR" altLang="en-US" sz="1800" dirty="0"/>
              <a:t>수동적 의견수렴 벗어나 지역의제 발굴</a:t>
            </a:r>
            <a:endParaRPr lang="en-US" altLang="ko-KR" sz="18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293832" lvl="1" indent="0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endParaRPr lang="ko-KR" altLang="en-US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93561-C925-4101-BA20-C9E6E10B6906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2060848"/>
            <a:ext cx="6984255" cy="32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571500"/>
            <a:ext cx="8207375" cy="535314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집행 모니터링</a:t>
            </a:r>
            <a:endParaRPr lang="en-US" altLang="ko-KR" sz="2400" dirty="0" smtClean="0"/>
          </a:p>
          <a:p>
            <a:pPr marL="569214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800" dirty="0" smtClean="0"/>
              <a:t>서대문구 참여예산 편성사업 관리카드 인터넷 공개</a:t>
            </a:r>
            <a:endParaRPr lang="en-US" altLang="ko-KR" sz="1800" dirty="0"/>
          </a:p>
          <a:p>
            <a:pPr marL="569214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800" dirty="0" smtClean="0"/>
              <a:t>수원시 편성사업 집행현장 모니터링 </a:t>
            </a:r>
            <a:endParaRPr lang="en-US" altLang="ko-KR" sz="1800" dirty="0" smtClean="0"/>
          </a:p>
          <a:p>
            <a:pPr marL="569214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283464" lvl="1" indent="0" eaLnBrk="1" hangingPunct="1">
              <a:lnSpc>
                <a:spcPct val="150000"/>
              </a:lnSpc>
              <a:buNone/>
              <a:defRPr/>
            </a:pPr>
            <a:r>
              <a:rPr lang="ko-KR" altLang="en-US" sz="1600" dirty="0" smtClean="0"/>
              <a:t>   </a:t>
            </a:r>
            <a:r>
              <a:rPr lang="ko-KR" altLang="en-US" sz="1400" dirty="0" smtClean="0">
                <a:solidFill>
                  <a:srgbClr val="0070C0"/>
                </a:solidFill>
              </a:rPr>
              <a:t>수원시 현장 모니터링           서대문구 관리카드</a:t>
            </a:r>
            <a:endParaRPr lang="en-US" altLang="ko-KR" sz="1600" dirty="0" smtClean="0">
              <a:solidFill>
                <a:srgbClr val="0070C0"/>
              </a:solidFill>
            </a:endParaRPr>
          </a:p>
          <a:p>
            <a:pPr marL="569214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/>
          </a:p>
          <a:p>
            <a:pPr marL="569214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69214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/>
          </a:p>
          <a:p>
            <a:pPr marL="569214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69214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69214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69214" lvl="1" indent="-285750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endParaRPr lang="en-US" altLang="ko-KR" sz="1600" dirty="0"/>
          </a:p>
          <a:p>
            <a:pPr marL="283464" lvl="1" indent="0" algn="r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endParaRPr lang="en-US" altLang="ko-KR" sz="1200" b="1" dirty="0" smtClean="0"/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endParaRPr lang="ko-KR" altLang="en-US" sz="2000" dirty="0"/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4EC9A-8BAA-4646-9B3A-9D71B3CD9CDC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996952"/>
            <a:ext cx="3271912" cy="245393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844824"/>
            <a:ext cx="3024336" cy="4079818"/>
          </a:xfrm>
          <a:prstGeom prst="rect">
            <a:avLst/>
          </a:prstGeom>
        </p:spPr>
      </p:pic>
      <p:sp>
        <p:nvSpPr>
          <p:cNvPr id="6" name="아래쪽 화살표 5"/>
          <p:cNvSpPr/>
          <p:nvPr/>
        </p:nvSpPr>
        <p:spPr>
          <a:xfrm>
            <a:off x="971600" y="267291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3311860" y="267291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260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765175"/>
            <a:ext cx="8207375" cy="4751388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민관 워크숍</a:t>
            </a:r>
            <a:endParaRPr lang="en-US" altLang="ko-K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800" dirty="0" smtClean="0"/>
              <a:t>서대문구 민관워크숍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공무원과 주민들 합동워크숍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상호 이해와 의제 발굴 </a:t>
            </a:r>
            <a:endParaRPr lang="en-US" altLang="ko-KR" sz="18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800" dirty="0" smtClean="0"/>
              <a:t>의회와 간담회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민관이 함께 평가토론 및 계획 수립 등</a:t>
            </a:r>
            <a:endParaRPr lang="en-US" altLang="ko-KR" sz="1800" dirty="0" smtClean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ko-KR" altLang="en-US" sz="1400" dirty="0" smtClean="0">
                <a:solidFill>
                  <a:srgbClr val="0070C0"/>
                </a:solidFill>
              </a:rPr>
              <a:t>  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ko-KR" altLang="en-US" sz="1400" dirty="0" smtClean="0">
                <a:solidFill>
                  <a:srgbClr val="0070C0"/>
                </a:solidFill>
              </a:rPr>
              <a:t>    서대문 민관워크숍</a:t>
            </a:r>
            <a:r>
              <a:rPr lang="en-US" altLang="ko-KR" sz="1400" dirty="0" smtClean="0">
                <a:solidFill>
                  <a:srgbClr val="0070C0"/>
                </a:solidFill>
              </a:rPr>
              <a:t> </a:t>
            </a:r>
            <a:endParaRPr lang="en-US" altLang="ko-KR" sz="1400" dirty="0">
              <a:solidFill>
                <a:srgbClr val="0070C0"/>
              </a:solidFill>
            </a:endParaRPr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/>
          </a:p>
          <a:p>
            <a:pPr marL="579582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dirty="0" smtClean="0"/>
          </a:p>
          <a:p>
            <a:pPr marL="293832" lvl="1" indent="0" algn="r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endParaRPr lang="en-US" altLang="ko-KR" sz="1200" b="1" dirty="0" smtClean="0"/>
          </a:p>
          <a:p>
            <a:pPr marL="293832" lvl="1" indent="0" algn="r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endParaRPr lang="en-US" altLang="ko-KR" sz="1200" b="1" dirty="0"/>
          </a:p>
          <a:p>
            <a:pPr marL="293832" lvl="1" indent="0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r>
              <a:rPr lang="ko-KR" altLang="en-US" sz="1600" dirty="0" smtClean="0"/>
              <a:t> 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BBEB1-36F5-4136-8CFE-98E26C65D7D1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196" y="3068960"/>
            <a:ext cx="356893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068960"/>
            <a:ext cx="3548237" cy="236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0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765175"/>
            <a:ext cx="8207375" cy="475138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 안</a:t>
            </a:r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우리도 해봅시다</a:t>
            </a:r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800" dirty="0" smtClean="0">
              <a:latin typeface="+mn-ea"/>
            </a:endParaRP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600" dirty="0" smtClean="0">
                <a:latin typeface="+mn-ea"/>
              </a:rPr>
              <a:t>찾아가는 홍보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의견수렴 나서 봅시다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600" dirty="0" smtClean="0">
                <a:latin typeface="+mn-ea"/>
              </a:rPr>
              <a:t>우리 스스로 참여예산 강사가 되어 봅시다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600" dirty="0" smtClean="0">
                <a:latin typeface="+mn-ea"/>
              </a:rPr>
              <a:t>사업 선정하기 전에 직접 살펴보고 확인합시다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600" dirty="0" smtClean="0">
                <a:latin typeface="+mn-ea"/>
              </a:rPr>
              <a:t>최대한 많은 주민이 함께 결정할 수 있는 방법을 찾아봅시다</a:t>
            </a:r>
            <a:r>
              <a:rPr lang="en-US" altLang="ko-KR" sz="1600" dirty="0" smtClean="0">
                <a:latin typeface="+mn-ea"/>
              </a:rPr>
              <a:t>.</a:t>
            </a:r>
            <a:r>
              <a:rPr lang="ko-KR" altLang="en-US" sz="1600" dirty="0" smtClean="0">
                <a:latin typeface="+mn-ea"/>
              </a:rPr>
              <a:t> </a:t>
            </a:r>
            <a:endParaRPr lang="en-US" altLang="ko-KR" sz="1600" dirty="0" smtClean="0">
              <a:latin typeface="+mn-ea"/>
            </a:endParaRP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dirty="0" smtClean="0">
                <a:latin typeface="+mn-ea"/>
              </a:rPr>
              <a:t>‘</a:t>
            </a:r>
            <a:r>
              <a:rPr lang="ko-KR" altLang="en-US" sz="1600" dirty="0" smtClean="0">
                <a:latin typeface="+mn-ea"/>
              </a:rPr>
              <a:t>당신이 원하는 사업</a:t>
            </a:r>
            <a:r>
              <a:rPr lang="en-US" altLang="ko-KR" sz="1600" dirty="0" smtClean="0">
                <a:latin typeface="+mn-ea"/>
              </a:rPr>
              <a:t>’</a:t>
            </a:r>
            <a:r>
              <a:rPr lang="ko-KR" altLang="en-US" sz="1600" dirty="0" smtClean="0">
                <a:latin typeface="+mn-ea"/>
              </a:rPr>
              <a:t>을 넘어 </a:t>
            </a:r>
            <a:r>
              <a:rPr lang="en-US" altLang="ko-KR" sz="1600" dirty="0" smtClean="0">
                <a:latin typeface="+mn-ea"/>
              </a:rPr>
              <a:t>‘</a:t>
            </a:r>
            <a:r>
              <a:rPr lang="ko-KR" altLang="en-US" sz="1600" dirty="0" smtClean="0">
                <a:latin typeface="+mn-ea"/>
              </a:rPr>
              <a:t>우리 동네 필요한 사업</a:t>
            </a:r>
            <a:r>
              <a:rPr lang="en-US" altLang="ko-KR" sz="1600" dirty="0" smtClean="0">
                <a:latin typeface="+mn-ea"/>
              </a:rPr>
              <a:t>’</a:t>
            </a:r>
            <a:r>
              <a:rPr lang="ko-KR" altLang="en-US" sz="1600" dirty="0" smtClean="0">
                <a:latin typeface="+mn-ea"/>
              </a:rPr>
              <a:t>을 물어봅시다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600" dirty="0" smtClean="0">
                <a:latin typeface="+mn-ea"/>
              </a:rPr>
              <a:t>반영된 사업이 잘 진행되는지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결과는 어떤지 </a:t>
            </a:r>
            <a:r>
              <a:rPr lang="ko-KR" altLang="en-US" sz="1600" dirty="0" err="1" smtClean="0">
                <a:latin typeface="+mn-ea"/>
              </a:rPr>
              <a:t>모니터합시다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600" dirty="0" smtClean="0">
                <a:latin typeface="+mn-ea"/>
              </a:rPr>
              <a:t>사업 </a:t>
            </a:r>
            <a:r>
              <a:rPr lang="ko-KR" altLang="en-US" sz="1600" dirty="0" err="1" smtClean="0">
                <a:latin typeface="+mn-ea"/>
              </a:rPr>
              <a:t>진행중에도</a:t>
            </a:r>
            <a:r>
              <a:rPr lang="ko-KR" altLang="en-US" sz="1600" dirty="0" smtClean="0">
                <a:latin typeface="+mn-ea"/>
              </a:rPr>
              <a:t> 주민의 의견과 아이디어가 필요합니다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600" dirty="0" smtClean="0">
                <a:latin typeface="+mn-ea"/>
              </a:rPr>
              <a:t>주민 제안도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평가하고 고쳐서 질을 높이도록 노</a:t>
            </a:r>
            <a:r>
              <a:rPr lang="ko-KR" altLang="en-US" sz="1600" dirty="0">
                <a:latin typeface="+mn-ea"/>
              </a:rPr>
              <a:t>력</a:t>
            </a:r>
            <a:r>
              <a:rPr lang="ko-KR" altLang="en-US" sz="1600" dirty="0" smtClean="0">
                <a:latin typeface="+mn-ea"/>
              </a:rPr>
              <a:t>합시다</a:t>
            </a:r>
            <a:r>
              <a:rPr lang="en-US" altLang="ko-KR" sz="1600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 </a:t>
            </a:r>
            <a:endParaRPr lang="en-US" altLang="ko-KR" sz="1600" dirty="0" smtClean="0">
              <a:latin typeface="+mn-ea"/>
            </a:endParaRPr>
          </a:p>
          <a:p>
            <a:pPr marL="579582" lvl="1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600" dirty="0" smtClean="0">
                <a:latin typeface="+mn-ea"/>
              </a:rPr>
              <a:t>주민위원은 </a:t>
            </a:r>
            <a:r>
              <a:rPr lang="en-US" altLang="ko-KR" sz="1600" dirty="0" smtClean="0">
                <a:latin typeface="+mn-ea"/>
              </a:rPr>
              <a:t>‘</a:t>
            </a:r>
            <a:r>
              <a:rPr lang="ko-KR" altLang="en-US" sz="1600" dirty="0" smtClean="0">
                <a:latin typeface="+mn-ea"/>
              </a:rPr>
              <a:t>내</a:t>
            </a:r>
            <a:r>
              <a:rPr lang="en-US" altLang="ko-KR" sz="1600" dirty="0" smtClean="0">
                <a:latin typeface="+mn-ea"/>
              </a:rPr>
              <a:t>’</a:t>
            </a:r>
            <a:r>
              <a:rPr lang="ko-KR" altLang="en-US" sz="1600" dirty="0" smtClean="0">
                <a:latin typeface="+mn-ea"/>
              </a:rPr>
              <a:t> 의견이 아니라 </a:t>
            </a:r>
            <a:r>
              <a:rPr lang="en-US" altLang="ko-KR" sz="1600" dirty="0" smtClean="0">
                <a:latin typeface="+mn-ea"/>
              </a:rPr>
              <a:t>‘</a:t>
            </a:r>
            <a:r>
              <a:rPr lang="ko-KR" altLang="en-US" sz="1600" dirty="0" smtClean="0">
                <a:latin typeface="+mn-ea"/>
              </a:rPr>
              <a:t>주민</a:t>
            </a:r>
            <a:r>
              <a:rPr lang="en-US" altLang="ko-KR" sz="1600" dirty="0" smtClean="0">
                <a:latin typeface="+mn-ea"/>
              </a:rPr>
              <a:t>’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smtClean="0">
                <a:latin typeface="+mn-ea"/>
              </a:rPr>
              <a:t>의견을 모아내는 </a:t>
            </a:r>
            <a:r>
              <a:rPr lang="ko-KR" altLang="en-US" sz="1600" dirty="0" smtClean="0">
                <a:latin typeface="+mn-ea"/>
              </a:rPr>
              <a:t>주민 리더입니다</a:t>
            </a:r>
            <a:r>
              <a:rPr lang="en-US" altLang="ko-KR" sz="1600" dirty="0" smtClean="0">
                <a:latin typeface="+mn-ea"/>
              </a:rPr>
              <a:t>.</a:t>
            </a:r>
            <a:r>
              <a:rPr lang="ko-KR" altLang="en-US" sz="1600" dirty="0" smtClean="0">
                <a:latin typeface="+mn-ea"/>
              </a:rPr>
              <a:t> </a:t>
            </a:r>
            <a:endParaRPr lang="ko-KR" altLang="en-US" sz="16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D6E90-32BE-4634-ADF7-4B7B46B0CFF2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524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3312368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경청해주셔서 감사합니다</a:t>
            </a:r>
            <a:r>
              <a:rPr lang="en-US" altLang="ko-KR" sz="4000" dirty="0" smtClean="0"/>
              <a:t>.</a:t>
            </a:r>
            <a:br>
              <a:rPr lang="en-US" altLang="ko-KR" sz="4000" dirty="0" smtClean="0"/>
            </a:b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4941168"/>
            <a:ext cx="8173536" cy="954432"/>
          </a:xfrm>
        </p:spPr>
        <p:txBody>
          <a:bodyPr/>
          <a:lstStyle/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25658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참여예산의 역사</a:t>
            </a:r>
          </a:p>
          <a:p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 smtClean="0"/>
              <a:t>1989</a:t>
            </a:r>
            <a:r>
              <a:rPr lang="ko-KR" altLang="en-US" sz="2600" dirty="0" smtClean="0"/>
              <a:t>년 브라질 </a:t>
            </a:r>
            <a:r>
              <a:rPr lang="ko-KR" altLang="en-US" sz="2600" dirty="0" err="1" smtClean="0"/>
              <a:t>포르투알레그레에서</a:t>
            </a:r>
            <a:r>
              <a:rPr lang="ko-KR" altLang="en-US" sz="2600" dirty="0" smtClean="0"/>
              <a:t> 시작</a:t>
            </a:r>
            <a:endParaRPr lang="en-US" altLang="ko-KR" sz="2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 smtClean="0"/>
              <a:t>‘</a:t>
            </a:r>
            <a:r>
              <a:rPr lang="ko-KR" altLang="en-US" sz="2600" dirty="0" smtClean="0"/>
              <a:t>행정의 투명성을 보장하는 가장 획기적인 방법</a:t>
            </a:r>
            <a:r>
              <a:rPr lang="en-US" altLang="ko-KR" sz="2600" dirty="0" smtClean="0"/>
              <a:t>’(UN) </a:t>
            </a:r>
            <a:r>
              <a:rPr lang="ko-KR" altLang="en-US" sz="2600" dirty="0" smtClean="0"/>
              <a:t>등 국제적으로 성과를 인정받아 세계 각국으로 확산</a:t>
            </a:r>
            <a:endParaRPr lang="en-US" altLang="ko-KR" sz="2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 smtClean="0"/>
              <a:t>2004</a:t>
            </a:r>
            <a:r>
              <a:rPr lang="ko-KR" altLang="en-US" sz="2600" dirty="0" smtClean="0"/>
              <a:t>년 광주 북구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울산 동구에서 우리나라 최초 시행</a:t>
            </a:r>
            <a:endParaRPr lang="en-US" altLang="ko-KR" sz="2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 smtClean="0"/>
              <a:t>2005</a:t>
            </a:r>
            <a:r>
              <a:rPr lang="ko-KR" altLang="en-US" sz="2600" dirty="0" smtClean="0"/>
              <a:t>년 지방재정법에 법적 근거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권고조항</a:t>
            </a:r>
            <a:r>
              <a:rPr lang="en-US" altLang="ko-KR" sz="2600" dirty="0" smtClean="0"/>
              <a:t>) </a:t>
            </a:r>
            <a:r>
              <a:rPr lang="ko-KR" altLang="en-US" sz="2600" dirty="0" smtClean="0"/>
              <a:t>마련</a:t>
            </a:r>
            <a:endParaRPr lang="en-US" altLang="ko-KR" sz="2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 smtClean="0"/>
              <a:t>2011</a:t>
            </a:r>
            <a:r>
              <a:rPr lang="ko-KR" altLang="en-US" sz="2600" dirty="0" smtClean="0"/>
              <a:t>년 지방재정법 개정으로 전 </a:t>
            </a:r>
            <a:r>
              <a:rPr lang="ko-KR" altLang="en-US" sz="2600" dirty="0" err="1" smtClean="0"/>
              <a:t>지자체</a:t>
            </a:r>
            <a:r>
              <a:rPr lang="ko-KR" altLang="en-US" sz="2600" dirty="0" smtClean="0"/>
              <a:t> 의무 시행</a:t>
            </a:r>
            <a:endParaRPr lang="en-US" altLang="ko-KR" sz="2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600" dirty="0" smtClean="0"/>
              <a:t>2012</a:t>
            </a:r>
            <a:r>
              <a:rPr lang="ko-KR" altLang="en-US" sz="2600" dirty="0" err="1" smtClean="0"/>
              <a:t>년말</a:t>
            </a:r>
            <a:r>
              <a:rPr lang="ko-KR" altLang="en-US" sz="2600" dirty="0" smtClean="0"/>
              <a:t> </a:t>
            </a:r>
            <a:r>
              <a:rPr lang="en-US" altLang="ko-KR" sz="2600" dirty="0" smtClean="0"/>
              <a:t>242</a:t>
            </a:r>
            <a:r>
              <a:rPr lang="ko-KR" altLang="en-US" sz="2600" dirty="0" smtClean="0"/>
              <a:t>개 </a:t>
            </a:r>
            <a:r>
              <a:rPr lang="ko-KR" altLang="en-US" sz="2600" dirty="0" err="1" smtClean="0"/>
              <a:t>지자체</a:t>
            </a:r>
            <a:r>
              <a:rPr lang="ko-KR" altLang="en-US" sz="2600" dirty="0" smtClean="0"/>
              <a:t> 참여예산조례 제정 완료</a:t>
            </a:r>
            <a:endParaRPr lang="en-US" altLang="ko-KR" sz="2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30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참여예산 왜 해야 하나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/>
              <a:t>참여예산은 민주주의를 강화한다</a:t>
            </a:r>
            <a:endParaRPr lang="en-US" altLang="ko-KR" sz="2400" dirty="0" smtClean="0"/>
          </a:p>
          <a:p>
            <a:pPr lvl="1">
              <a:lnSpc>
                <a:spcPct val="150000"/>
              </a:lnSpc>
              <a:buNone/>
            </a:pPr>
            <a:r>
              <a:rPr lang="ko-KR" altLang="en-US" sz="1600" dirty="0" smtClean="0"/>
              <a:t>한번 </a:t>
            </a:r>
            <a:r>
              <a:rPr lang="ko-KR" altLang="en-US" sz="1600" dirty="0"/>
              <a:t>선출되었다고 주민의 주권을 </a:t>
            </a:r>
            <a:r>
              <a:rPr lang="ko-KR" altLang="en-US" sz="1600" dirty="0" smtClean="0"/>
              <a:t>무한 </a:t>
            </a:r>
            <a:r>
              <a:rPr lang="ko-KR" altLang="en-US" sz="1600" dirty="0" err="1"/>
              <a:t>위임받은</a:t>
            </a:r>
            <a:r>
              <a:rPr lang="ko-KR" altLang="en-US" sz="1600" dirty="0"/>
              <a:t> 것은 아니다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vl="1">
              <a:lnSpc>
                <a:spcPct val="150000"/>
              </a:lnSpc>
              <a:buNone/>
            </a:pPr>
            <a:r>
              <a:rPr lang="ko-KR" altLang="en-US" sz="1600" dirty="0" smtClean="0"/>
              <a:t>지속적 </a:t>
            </a:r>
            <a:r>
              <a:rPr lang="ko-KR" altLang="en-US" sz="1600" dirty="0"/>
              <a:t>의견수렴과 </a:t>
            </a:r>
            <a:r>
              <a:rPr lang="ko-KR" altLang="en-US" sz="1600" dirty="0" smtClean="0"/>
              <a:t>토론 </a:t>
            </a:r>
            <a:r>
              <a:rPr lang="ko-KR" altLang="en-US" sz="1600" dirty="0"/>
              <a:t>통해 </a:t>
            </a:r>
            <a:r>
              <a:rPr lang="ko-KR" altLang="en-US" sz="1600" dirty="0" smtClean="0"/>
              <a:t>주민의 </a:t>
            </a:r>
            <a:r>
              <a:rPr lang="ko-KR" altLang="en-US" sz="1600" dirty="0"/>
              <a:t>요구와 대표의 </a:t>
            </a:r>
            <a:r>
              <a:rPr lang="ko-KR" altLang="en-US" sz="1600" dirty="0" smtClean="0"/>
              <a:t>판단간 </a:t>
            </a:r>
            <a:r>
              <a:rPr lang="ko-KR" altLang="en-US" sz="1600" dirty="0"/>
              <a:t>괴리를 </a:t>
            </a:r>
            <a:r>
              <a:rPr lang="ko-KR" altLang="en-US" sz="1600" dirty="0" smtClean="0"/>
              <a:t>줄여야 한다</a:t>
            </a:r>
            <a:r>
              <a:rPr lang="en-US" altLang="ko-KR" sz="1600" dirty="0" smtClean="0"/>
              <a:t>.</a:t>
            </a:r>
          </a:p>
          <a:p>
            <a:pPr lvl="1">
              <a:lnSpc>
                <a:spcPct val="150000"/>
              </a:lnSpc>
              <a:buNone/>
            </a:pPr>
            <a:r>
              <a:rPr lang="ko-KR" altLang="en-US" sz="1600" dirty="0" smtClean="0"/>
              <a:t>주민 역시 비주체적 요구</a:t>
            </a:r>
            <a:r>
              <a:rPr lang="en-US" altLang="ko-KR" sz="1600" dirty="0" smtClean="0"/>
              <a:t>&amp;</a:t>
            </a:r>
            <a:r>
              <a:rPr lang="ko-KR" altLang="en-US" sz="1600" dirty="0" smtClean="0"/>
              <a:t>수혜자에서 벗어나 주인다운 자세를 가질 수 있다</a:t>
            </a:r>
            <a:r>
              <a:rPr lang="en-US" altLang="ko-KR" sz="1600" dirty="0" smtClean="0"/>
              <a:t>. </a:t>
            </a:r>
            <a:endParaRPr lang="ko-KR" altLang="en-US" sz="16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/>
              <a:t>참여예산은 예산낭비를 막는다</a:t>
            </a:r>
            <a:endParaRPr lang="en-US" altLang="ko-KR" sz="2400" dirty="0" smtClean="0"/>
          </a:p>
          <a:p>
            <a:pPr lvl="1">
              <a:lnSpc>
                <a:spcPct val="150000"/>
              </a:lnSpc>
              <a:buNone/>
            </a:pPr>
            <a:r>
              <a:rPr lang="ko-KR" altLang="en-US" sz="1600" dirty="0" smtClean="0"/>
              <a:t>예산은 </a:t>
            </a:r>
            <a:r>
              <a:rPr lang="ko-KR" altLang="en-US" sz="1600" dirty="0"/>
              <a:t>정부가 정책을 구현하는 </a:t>
            </a:r>
            <a:r>
              <a:rPr lang="ko-KR" altLang="en-US" sz="1600" dirty="0" smtClean="0"/>
              <a:t>가장 </a:t>
            </a:r>
            <a:r>
              <a:rPr lang="ko-KR" altLang="en-US" sz="1600" dirty="0"/>
              <a:t>실질적이고 능동적인 수단이다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vl="1">
              <a:lnSpc>
                <a:spcPct val="150000"/>
              </a:lnSpc>
              <a:buNone/>
            </a:pPr>
            <a:r>
              <a:rPr lang="ko-KR" altLang="en-US" sz="1600" dirty="0" smtClean="0"/>
              <a:t>그런데 할 일은 많고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예산은 항상 모자란다</a:t>
            </a:r>
            <a:r>
              <a:rPr lang="en-US" altLang="ko-KR" sz="1600" dirty="0" smtClean="0"/>
              <a:t>. </a:t>
            </a:r>
          </a:p>
          <a:p>
            <a:pPr lvl="1">
              <a:lnSpc>
                <a:spcPct val="150000"/>
              </a:lnSpc>
              <a:buNone/>
            </a:pPr>
            <a:r>
              <a:rPr lang="ko-KR" altLang="en-US" sz="1600" dirty="0" smtClean="0"/>
              <a:t>한정된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재원을 가장 효율적으로 사용하는 것은 주민 요구를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확인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하는 것이다</a:t>
            </a:r>
            <a:r>
              <a:rPr lang="en-US" altLang="ko-KR" sz="1600" dirty="0" smtClean="0"/>
              <a:t>.</a:t>
            </a:r>
          </a:p>
          <a:p>
            <a:pPr lvl="1">
              <a:lnSpc>
                <a:spcPct val="150000"/>
              </a:lnSpc>
              <a:buNone/>
            </a:pPr>
            <a:r>
              <a:rPr lang="ko-KR" altLang="en-US" sz="1600" dirty="0" smtClean="0"/>
              <a:t>참여예산은 예산을 가장 필요한 시기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필요한 곳에 쓰게 해준다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 </a:t>
            </a:r>
            <a:endParaRPr lang="en-US" altLang="ko-KR" sz="1600" dirty="0" smtClean="0"/>
          </a:p>
          <a:p>
            <a:pPr lvl="1">
              <a:lnSpc>
                <a:spcPct val="150000"/>
              </a:lnSpc>
              <a:buNone/>
            </a:pPr>
            <a:r>
              <a:rPr lang="ko-KR" altLang="en-US" sz="1600" dirty="0" smtClean="0"/>
              <a:t>또한 투명한 예산운용은 </a:t>
            </a:r>
            <a:r>
              <a:rPr lang="ko-KR" altLang="en-US" sz="1600" dirty="0" err="1" smtClean="0"/>
              <a:t>낭비성</a:t>
            </a:r>
            <a:r>
              <a:rPr lang="ko-KR" altLang="en-US" sz="1600" dirty="0" smtClean="0"/>
              <a:t> 예산편성을 미리 막는 최선의 방책이다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7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4968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/>
              <a:t>왜 지금인가</a:t>
            </a:r>
            <a:r>
              <a:rPr lang="en-US" altLang="ko-KR" sz="2400" dirty="0" smtClean="0"/>
              <a:t>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/>
              <a:t>위기는 </a:t>
            </a:r>
            <a:r>
              <a:rPr lang="ko-KR" altLang="en-US" sz="2000" dirty="0"/>
              <a:t>예산이 적어서 오는 것이 아니다</a:t>
            </a:r>
            <a:endParaRPr lang="en-US" altLang="ko-KR" sz="2000" dirty="0"/>
          </a:p>
          <a:p>
            <a:pPr marL="283464" lvl="1" indent="0">
              <a:lnSpc>
                <a:spcPct val="150000"/>
              </a:lnSpc>
              <a:buNone/>
            </a:pPr>
            <a:r>
              <a:rPr lang="ko-KR" altLang="en-US" sz="1600" dirty="0" smtClean="0"/>
              <a:t>최근 </a:t>
            </a:r>
            <a:r>
              <a:rPr lang="ko-KR" altLang="en-US" sz="1600" dirty="0"/>
              <a:t>심각한 재정악화 사례는 대부분 </a:t>
            </a:r>
            <a:r>
              <a:rPr lang="en-US" altLang="ko-KR" sz="1600" dirty="0"/>
              <a:t>‘</a:t>
            </a:r>
            <a:r>
              <a:rPr lang="ko-KR" altLang="en-US" sz="1600" dirty="0"/>
              <a:t>잘사는</a:t>
            </a:r>
            <a:r>
              <a:rPr lang="en-US" altLang="ko-KR" sz="1600" dirty="0"/>
              <a:t>’</a:t>
            </a:r>
            <a:r>
              <a:rPr lang="ko-KR" altLang="en-US" sz="1600" dirty="0"/>
              <a:t> 지역에서 발생 </a:t>
            </a:r>
            <a:endParaRPr lang="en-US" altLang="ko-KR" sz="1600" dirty="0"/>
          </a:p>
          <a:p>
            <a:pPr marL="283464" lvl="1" indent="0">
              <a:lnSpc>
                <a:spcPct val="150000"/>
              </a:lnSpc>
              <a:buNone/>
            </a:pPr>
            <a:r>
              <a:rPr lang="ko-KR" altLang="en-US" sz="1600" dirty="0" smtClean="0"/>
              <a:t>인천</a:t>
            </a:r>
            <a:r>
              <a:rPr lang="en-US" altLang="ko-KR" sz="1600" dirty="0"/>
              <a:t>, </a:t>
            </a:r>
            <a:r>
              <a:rPr lang="ko-KR" altLang="en-US" sz="1600" dirty="0"/>
              <a:t>성남</a:t>
            </a:r>
            <a:r>
              <a:rPr lang="en-US" altLang="ko-KR" sz="1600" dirty="0"/>
              <a:t>, </a:t>
            </a:r>
            <a:r>
              <a:rPr lang="ko-KR" altLang="en-US" sz="1600" dirty="0"/>
              <a:t>화성</a:t>
            </a:r>
            <a:r>
              <a:rPr lang="en-US" altLang="ko-KR" sz="1600" dirty="0"/>
              <a:t>, </a:t>
            </a:r>
            <a:r>
              <a:rPr lang="ko-KR" altLang="en-US" sz="1600" dirty="0"/>
              <a:t>천안</a:t>
            </a:r>
            <a:r>
              <a:rPr lang="en-US" altLang="ko-KR" sz="1600" dirty="0"/>
              <a:t> </a:t>
            </a:r>
            <a:r>
              <a:rPr lang="ko-KR" altLang="en-US" sz="1600" dirty="0"/>
              <a:t>등 재정여건 좋은 수도권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불교부단체</a:t>
            </a:r>
            <a:endParaRPr lang="en-US" altLang="ko-KR" sz="1600" dirty="0"/>
          </a:p>
          <a:p>
            <a:pPr marL="283464" lvl="1" indent="0">
              <a:lnSpc>
                <a:spcPct val="150000"/>
              </a:lnSpc>
              <a:buNone/>
            </a:pPr>
            <a:r>
              <a:rPr lang="ko-KR" altLang="en-US" sz="1600" dirty="0" smtClean="0"/>
              <a:t>과거 </a:t>
            </a:r>
            <a:r>
              <a:rPr lang="ko-KR" altLang="en-US" sz="1600" dirty="0"/>
              <a:t>고속성장 시대의 재정운용 방식 전면 개혁해야 </a:t>
            </a:r>
            <a:endParaRPr lang="en-US" altLang="ko-KR" sz="16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/>
              <a:t>확대보다 배분에 초점 맞춰야</a:t>
            </a:r>
            <a:endParaRPr lang="en-US" altLang="ko-KR" sz="2000" dirty="0"/>
          </a:p>
          <a:p>
            <a:pPr marL="283464" lvl="1" indent="0">
              <a:lnSpc>
                <a:spcPct val="150000"/>
              </a:lnSpc>
              <a:buNone/>
            </a:pPr>
            <a:r>
              <a:rPr lang="ko-KR" altLang="en-US" sz="1600" dirty="0" smtClean="0"/>
              <a:t>저성장 </a:t>
            </a:r>
            <a:r>
              <a:rPr lang="ko-KR" altLang="en-US" sz="1600" dirty="0"/>
              <a:t>시대의 재정운용 원칙은 확대 아닌 배분을 잘하는 데 중점 둬야</a:t>
            </a:r>
            <a:endParaRPr lang="en-US" altLang="ko-KR" sz="1600" dirty="0"/>
          </a:p>
          <a:p>
            <a:pPr marL="283464" lvl="1" indent="0">
              <a:lnSpc>
                <a:spcPct val="150000"/>
              </a:lnSpc>
              <a:buNone/>
            </a:pPr>
            <a:r>
              <a:rPr lang="ko-KR" altLang="en-US" sz="1600" dirty="0" smtClean="0"/>
              <a:t>지방재정 </a:t>
            </a:r>
            <a:r>
              <a:rPr lang="ko-KR" altLang="en-US" sz="1600" dirty="0"/>
              <a:t>배분원칙은 주민의 요구를 정확히 파악해 적재적소에 투입하는 것</a:t>
            </a:r>
            <a:endParaRPr lang="en-US" altLang="ko-KR" sz="1600" dirty="0"/>
          </a:p>
          <a:p>
            <a:pPr marL="283464" lvl="1" indent="0">
              <a:lnSpc>
                <a:spcPct val="150000"/>
              </a:lnSpc>
              <a:buNone/>
            </a:pPr>
            <a:r>
              <a:rPr lang="ko-KR" altLang="en-US" sz="1600" dirty="0" smtClean="0"/>
              <a:t>폐쇄적 결정으론 </a:t>
            </a:r>
            <a:r>
              <a:rPr lang="ko-KR" altLang="en-US" sz="1600" dirty="0"/>
              <a:t>불가능 </a:t>
            </a:r>
            <a:r>
              <a:rPr lang="en-US" altLang="ko-KR" sz="1600" dirty="0"/>
              <a:t>- </a:t>
            </a:r>
            <a:r>
              <a:rPr lang="ko-KR" altLang="en-US" sz="1600" dirty="0"/>
              <a:t>재정운용에 전면적 주민참여 필요</a:t>
            </a:r>
            <a:endParaRPr lang="en-US" altLang="ko-KR" sz="1600" dirty="0"/>
          </a:p>
          <a:p>
            <a:pPr marL="283464" lvl="1" indent="0">
              <a:lnSpc>
                <a:spcPct val="150000"/>
              </a:lnSpc>
              <a:buNone/>
            </a:pPr>
            <a:r>
              <a:rPr lang="ko-KR" altLang="en-US" sz="1600" dirty="0" smtClean="0"/>
              <a:t>주민의 </a:t>
            </a:r>
            <a:r>
              <a:rPr lang="ko-KR" altLang="en-US" sz="1600" dirty="0"/>
              <a:t>책임성도 함께 높여야 </a:t>
            </a:r>
            <a:r>
              <a:rPr lang="en-US" altLang="ko-KR" sz="1600" dirty="0" smtClean="0"/>
              <a:t>- </a:t>
            </a:r>
            <a:r>
              <a:rPr lang="ko-KR" altLang="en-US" sz="1600" dirty="0"/>
              <a:t>주민역량 </a:t>
            </a:r>
            <a:r>
              <a:rPr lang="ko-KR" altLang="en-US" sz="1600" dirty="0" smtClean="0"/>
              <a:t>강화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참여의 경험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필요</a:t>
            </a:r>
            <a:endParaRPr lang="en-US" altLang="ko-KR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318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720080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ko-KR" altLang="en-US" dirty="0" smtClean="0"/>
              <a:t>우리나라 참여예산</a:t>
            </a:r>
            <a:r>
              <a:rPr lang="en-US" altLang="ko-KR" dirty="0" smtClean="0"/>
              <a:t> </a:t>
            </a:r>
            <a:r>
              <a:rPr lang="ko-KR" altLang="en-US" dirty="0" smtClean="0"/>
              <a:t>어떻게 하고 있나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475984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기본체계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85547072" descr="EMB0000162478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422" y="2276872"/>
            <a:ext cx="5976664" cy="35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41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2565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참여예산기구</a:t>
            </a:r>
          </a:p>
          <a:p>
            <a:endParaRPr lang="en-US" altLang="ko-KR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600" dirty="0" smtClean="0"/>
              <a:t>참여예산위원회</a:t>
            </a:r>
            <a:endParaRPr lang="en-US" altLang="ko-KR" sz="2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참여예산의 핵심기구로서 보통 최종 의사결정기구가 됨</a:t>
            </a:r>
            <a:endParaRPr lang="en-US" altLang="ko-KR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/>
              <a:t>주민들의 예산 제안</a:t>
            </a:r>
            <a:r>
              <a:rPr lang="en-US" altLang="ko-KR" sz="2200" dirty="0"/>
              <a:t>(</a:t>
            </a:r>
            <a:r>
              <a:rPr lang="ko-KR" altLang="en-US" sz="2200" dirty="0"/>
              <a:t>지역회의 요구</a:t>
            </a:r>
            <a:r>
              <a:rPr lang="en-US" altLang="ko-KR" sz="2200" dirty="0"/>
              <a:t>·</a:t>
            </a:r>
            <a:r>
              <a:rPr lang="ko-KR" altLang="en-US" sz="2200" dirty="0"/>
              <a:t>결정사항 포함</a:t>
            </a:r>
            <a:r>
              <a:rPr lang="en-US" altLang="ko-KR" sz="2200" dirty="0"/>
              <a:t>)</a:t>
            </a:r>
            <a:r>
              <a:rPr lang="ko-KR" altLang="en-US" sz="2200" dirty="0"/>
              <a:t>을 검토하여</a:t>
            </a:r>
            <a:r>
              <a:rPr lang="en-US" altLang="ko-KR" sz="2200" dirty="0"/>
              <a:t>, </a:t>
            </a:r>
            <a:r>
              <a:rPr lang="ko-KR" altLang="en-US" sz="2200" dirty="0"/>
              <a:t>우선순위를 결정하는 역할이 중심이 </a:t>
            </a:r>
            <a:r>
              <a:rPr lang="ko-KR" altLang="en-US" sz="2200" dirty="0" smtClean="0"/>
              <a:t>됨</a:t>
            </a:r>
            <a:r>
              <a:rPr lang="en-US" altLang="ko-KR" sz="2200" dirty="0" smtClean="0"/>
              <a:t>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지역에 </a:t>
            </a:r>
            <a:r>
              <a:rPr lang="ko-KR" altLang="en-US" sz="2200" dirty="0"/>
              <a:t>따라 행정부서별 예산요구에 대한 검토</a:t>
            </a:r>
            <a:r>
              <a:rPr lang="en-US" altLang="ko-KR" sz="2200" dirty="0"/>
              <a:t>·</a:t>
            </a:r>
            <a:r>
              <a:rPr lang="ko-KR" altLang="en-US" sz="2200" dirty="0"/>
              <a:t>결정기능까지 수행하는 </a:t>
            </a:r>
            <a:r>
              <a:rPr lang="ko-KR" altLang="en-US" sz="2200" dirty="0" smtClean="0"/>
              <a:t>경우도 </a:t>
            </a:r>
            <a:r>
              <a:rPr lang="ko-KR" altLang="en-US" sz="2200" dirty="0"/>
              <a:t>있음</a:t>
            </a:r>
            <a:r>
              <a:rPr lang="en-US" altLang="ko-KR" sz="2200" dirty="0" smtClean="0"/>
              <a:t>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일반주민 참여 보장 위해 위원 과반수 공개모집</a:t>
            </a:r>
            <a:r>
              <a:rPr lang="en-US" altLang="ko-KR" sz="2200" dirty="0" smtClean="0"/>
              <a:t>-</a:t>
            </a:r>
            <a:r>
              <a:rPr lang="ko-KR" altLang="en-US" sz="2200" dirty="0" smtClean="0"/>
              <a:t>추첨 방식 도입</a:t>
            </a:r>
            <a:endParaRPr lang="en-US" altLang="ko-KR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여타 지역별 위원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시민단체 및 전문가 추천 등으로 구성</a:t>
            </a:r>
            <a:endParaRPr lang="en-US" altLang="ko-KR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지역별 위원을 두는 경우 지역회의 등 주민이 선출하거나 공개모집 방식 권고 </a:t>
            </a:r>
            <a:endParaRPr lang="en-US" altLang="ko-KR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95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600" dirty="0" smtClean="0"/>
              <a:t>지역회의</a:t>
            </a:r>
            <a:endParaRPr lang="en-US" altLang="ko-KR" sz="2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보통 </a:t>
            </a:r>
            <a:r>
              <a:rPr lang="ko-KR" altLang="en-US" sz="2200" dirty="0" err="1" smtClean="0"/>
              <a:t>읍면동별로</a:t>
            </a:r>
            <a:r>
              <a:rPr lang="ko-KR" altLang="en-US" sz="2200" dirty="0" smtClean="0"/>
              <a:t> 구성</a:t>
            </a:r>
            <a:endParaRPr lang="en-US" altLang="ko-KR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err="1" smtClean="0"/>
              <a:t>일정수</a:t>
            </a:r>
            <a:r>
              <a:rPr lang="ko-KR" altLang="en-US" sz="2200" dirty="0" smtClean="0"/>
              <a:t> 위원으로 구성하는 경우와 주민 누구나 참여 가능한 경우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정족수 규정 둠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로 구분됨</a:t>
            </a:r>
            <a:endParaRPr lang="en-US" altLang="ko-KR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/>
              <a:t>주민들의 </a:t>
            </a:r>
            <a:r>
              <a:rPr lang="ko-KR" altLang="en-US" sz="2200" dirty="0" smtClean="0"/>
              <a:t>사업 제안 등 의견 수렴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예산 우선순위 결정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지역별 참여예산위원 선출 등의 역할 수행</a:t>
            </a:r>
            <a:r>
              <a:rPr lang="en-US" altLang="ko-KR" sz="2200" dirty="0" smtClean="0"/>
              <a:t>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지역별로 권한과 역할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구성방식 등 차이 크고</a:t>
            </a:r>
            <a:r>
              <a:rPr lang="en-US" altLang="ko-KR" sz="2200" dirty="0" smtClean="0"/>
              <a:t>, </a:t>
            </a:r>
            <a:r>
              <a:rPr lang="ko-KR" altLang="en-US" sz="2200" dirty="0"/>
              <a:t>설치하지 않는 경우도 </a:t>
            </a:r>
            <a:r>
              <a:rPr lang="ko-KR" altLang="en-US" sz="2200" dirty="0" smtClean="0"/>
              <a:t>많음</a:t>
            </a:r>
            <a:endParaRPr lang="en-US" altLang="ko-KR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/>
              <a:t>지역회의 외 분야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주제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별 회의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계층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집단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별 회의도 고려할 만함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청소년회의 등</a:t>
            </a:r>
            <a:r>
              <a:rPr lang="en-US" altLang="ko-KR" sz="2200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73B4-460B-490E-A51C-782C0F251B1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44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양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2241</TotalTime>
  <Words>1706</Words>
  <Application>Microsoft Office PowerPoint</Application>
  <PresentationFormat>화면 슬라이드 쇼(4:3)</PresentationFormat>
  <Paragraphs>323</Paragraphs>
  <Slides>34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모양</vt:lpstr>
      <vt:lpstr>주민참여예산제  시행현황과 사례</vt:lpstr>
      <vt:lpstr>차 례</vt:lpstr>
      <vt:lpstr>주민참여예산, 무엇인가</vt:lpstr>
      <vt:lpstr>슬라이드 4</vt:lpstr>
      <vt:lpstr>슬라이드 5</vt:lpstr>
      <vt:lpstr>슬라이드 6</vt:lpstr>
      <vt:lpstr>우리나라 참여예산 어떻게 하고 있나</vt:lpstr>
      <vt:lpstr>슬라이드 8</vt:lpstr>
      <vt:lpstr>슬라이드 9</vt:lpstr>
      <vt:lpstr>슬라이드 10</vt:lpstr>
      <vt:lpstr>슬라이드 11</vt:lpstr>
      <vt:lpstr>슬라이드 12</vt:lpstr>
      <vt:lpstr>다른 지역 사례에서 배우자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참여예산위원의 역할</vt:lpstr>
      <vt:lpstr>슬라이드 26</vt:lpstr>
      <vt:lpstr>주민위원의 새로운 시도들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경청해주셔서 감사합니다.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예산의 기본적 이해와  참여예산위원의 역할</dc:title>
  <dc:creator>inwook</dc:creator>
  <cp:lastModifiedBy>User</cp:lastModifiedBy>
  <cp:revision>187</cp:revision>
  <dcterms:created xsi:type="dcterms:W3CDTF">2011-08-24T17:35:02Z</dcterms:created>
  <dcterms:modified xsi:type="dcterms:W3CDTF">2013-05-28T08:25:53Z</dcterms:modified>
</cp:coreProperties>
</file>